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2" r:id="rId4"/>
    <p:sldId id="317" r:id="rId5"/>
    <p:sldId id="314" r:id="rId6"/>
    <p:sldId id="315" r:id="rId7"/>
    <p:sldId id="313" r:id="rId8"/>
    <p:sldId id="291" r:id="rId9"/>
    <p:sldId id="266" r:id="rId10"/>
    <p:sldId id="309" r:id="rId11"/>
    <p:sldId id="259" r:id="rId12"/>
    <p:sldId id="296" r:id="rId13"/>
    <p:sldId id="307" r:id="rId14"/>
    <p:sldId id="269" r:id="rId15"/>
    <p:sldId id="295" r:id="rId16"/>
    <p:sldId id="297" r:id="rId17"/>
    <p:sldId id="300" r:id="rId18"/>
    <p:sldId id="273" r:id="rId19"/>
    <p:sldId id="301" r:id="rId20"/>
    <p:sldId id="308" r:id="rId21"/>
    <p:sldId id="298" r:id="rId22"/>
    <p:sldId id="299" r:id="rId23"/>
    <p:sldId id="318" r:id="rId24"/>
    <p:sldId id="321" r:id="rId25"/>
    <p:sldId id="319" r:id="rId26"/>
    <p:sldId id="320" r:id="rId27"/>
    <p:sldId id="278" r:id="rId28"/>
    <p:sldId id="279" r:id="rId29"/>
    <p:sldId id="303" r:id="rId30"/>
    <p:sldId id="311" r:id="rId31"/>
    <p:sldId id="312" r:id="rId32"/>
    <p:sldId id="304" r:id="rId33"/>
    <p:sldId id="293" r:id="rId34"/>
    <p:sldId id="310" r:id="rId35"/>
    <p:sldId id="316" r:id="rId36"/>
    <p:sldId id="281" r:id="rId37"/>
    <p:sldId id="264" r:id="rId38"/>
    <p:sldId id="305" r:id="rId3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CF1F"/>
    <a:srgbClr val="8E3932"/>
    <a:srgbClr val="FF00FF"/>
    <a:srgbClr val="006600"/>
    <a:srgbClr val="99FFCC"/>
    <a:srgbClr val="E7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 varScale="1">
        <p:scale>
          <a:sx n="111" d="100"/>
          <a:sy n="111" d="100"/>
        </p:scale>
        <p:origin x="-7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PX1516Miro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PX1516Miro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PX1516Miro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PX1516Miro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hess\K&#352;N-turnaje\prezent&#225;cie\GPX\GPX-1516\GPX201516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hess\K&#352;N-turnaje\prezent&#225;cie\GPX\GPX-1516\GPX1516Miro-new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hess\K&#352;N-turnaje\prezent&#225;cie\GPX\GPX-1516\GPX1516Miro-new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hess\K&#352;N-turnaje\prezent&#225;cie\GPX\GPX-1516\GPX1516Miro-new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PX1516Miro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PX1516Miro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PX1516Miro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PX1516Miro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PX1516Miro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PX1516Miro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PX1516Miro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PX1516Mir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k-SK" sz="1200" u="sng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očet turnajov</a:t>
            </a:r>
            <a:r>
              <a:rPr lang="sk-SK" sz="1200" u="sng" dirty="0">
                <a:latin typeface="Arial" panose="020B0604020202020204" pitchFamily="34" charset="0"/>
                <a:cs typeface="Arial" panose="020B0604020202020204" pitchFamily="34" charset="0"/>
              </a:rPr>
              <a:t> odohraných v jednotlivých skupinách základnej časti</a:t>
            </a:r>
            <a:r>
              <a:rPr lang="sk-SK" sz="1200" u="sng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u="sng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9.ročníka </a:t>
            </a:r>
            <a:r>
              <a:rPr lang="sk-SK" sz="1200" u="sng" dirty="0">
                <a:latin typeface="Arial" panose="020B0604020202020204" pitchFamily="34" charset="0"/>
                <a:cs typeface="Arial" panose="020B0604020202020204" pitchFamily="34" charset="0"/>
              </a:rPr>
              <a:t>mládežníckej</a:t>
            </a:r>
            <a:r>
              <a:rPr lang="sk-SK" sz="1200" u="sng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u="sng" dirty="0">
                <a:latin typeface="Arial" panose="020B0604020202020204" pitchFamily="34" charset="0"/>
                <a:cs typeface="Arial" panose="020B0604020202020204" pitchFamily="34" charset="0"/>
              </a:rPr>
              <a:t>GPX 2015/16</a:t>
            </a:r>
            <a:endParaRPr lang="en-US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turnaje!$T$26</c:f>
              <c:strCache>
                <c:ptCount val="1"/>
                <c:pt idx="0">
                  <c:v>počet turnajov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7CF1F"/>
              </a:solidFill>
            </c:spPr>
          </c:dPt>
          <c:dLbls>
            <c:dLbl>
              <c:idx val="0"/>
              <c:layout>
                <c:manualLayout>
                  <c:x val="-8.6188421991805486E-2"/>
                  <c:y val="4.7971149811407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6089412090815387E-2"/>
                  <c:y val="-0.16717913829323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857427475030972"/>
                  <c:y val="-5.819710356444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turnaje!$S$27:$S$29</c:f>
              <c:strCache>
                <c:ptCount val="3"/>
                <c:pt idx="0">
                  <c:v>Západ</c:v>
                </c:pt>
                <c:pt idx="1">
                  <c:v>Stred</c:v>
                </c:pt>
                <c:pt idx="2">
                  <c:v>Východ</c:v>
                </c:pt>
              </c:strCache>
            </c:strRef>
          </c:cat>
          <c:val>
            <c:numRef>
              <c:f>turnaje!$T$27:$T$29</c:f>
              <c:numCache>
                <c:formatCode>General</c:formatCode>
                <c:ptCount val="3"/>
                <c:pt idx="0">
                  <c:v>28</c:v>
                </c:pt>
                <c:pt idx="1">
                  <c:v>19</c:v>
                </c:pt>
                <c:pt idx="2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bg1">
            <a:lumMod val="85000"/>
          </a:schemeClr>
        </a:solidFill>
      </c:spPr>
    </c:plotArea>
    <c:legend>
      <c:legendPos val="b"/>
      <c:layout/>
      <c:overlay val="0"/>
      <c:spPr>
        <a:solidFill>
          <a:schemeClr val="bg1"/>
        </a:solidFill>
      </c:spPr>
      <c:txPr>
        <a:bodyPr/>
        <a:lstStyle/>
        <a:p>
          <a:pPr>
            <a:defRPr b="1"/>
          </a:pPr>
          <a:endParaRPr lang="sk-SK"/>
        </a:p>
      </c:txPr>
    </c:legend>
    <c:plotVisOnly val="1"/>
    <c:dispBlanksAs val="gap"/>
    <c:showDLblsOverMax val="0"/>
  </c:chart>
  <c:spPr>
    <a:solidFill>
      <a:srgbClr val="FFFF00"/>
    </a:solidFill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/>
            </a:pPr>
            <a:r>
              <a:rPr lang="sk-SK" sz="1200" u="sng" dirty="0" smtClean="0"/>
              <a:t>semifinále</a:t>
            </a:r>
            <a:r>
              <a:rPr lang="en-US" sz="1200" u="sng" dirty="0" smtClean="0"/>
              <a:t> - </a:t>
            </a:r>
            <a:r>
              <a:rPr lang="en-US" sz="1200" u="sng" dirty="0"/>
              <a:t>západ</a:t>
            </a:r>
          </a:p>
        </c:rich>
      </c:tx>
      <c:layout>
        <c:manualLayout>
          <c:xMode val="edge"/>
          <c:yMode val="edge"/>
          <c:x val="0.28329989998901611"/>
          <c:y val="3.471840638687458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v>postupujúci do semifinále GPX - skupina západ</c:v>
          </c:tx>
          <c:spPr>
            <a:solidFill>
              <a:srgbClr val="FF0000"/>
            </a:solidFill>
          </c:spPr>
          <c:explosion val="25"/>
          <c:dPt>
            <c:idx val="0"/>
            <c:bubble3D val="0"/>
            <c:spPr>
              <a:solidFill>
                <a:srgbClr val="07CF1F"/>
              </a:solidFill>
            </c:spPr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7.4143981130875641E-2"/>
                  <c:y val="-0.197237180296784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689750608448331E-2"/>
                  <c:y val="9.7505687531062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semifinále!$R$6:$R$7</c:f>
              <c:strCache>
                <c:ptCount val="2"/>
                <c:pt idx="0">
                  <c:v>prišlo</c:v>
                </c:pt>
                <c:pt idx="1">
                  <c:v>neprišlo</c:v>
                </c:pt>
              </c:strCache>
            </c:strRef>
          </c:cat>
          <c:val>
            <c:numRef>
              <c:f>semifinále!$S$6:$S$7</c:f>
              <c:numCache>
                <c:formatCode>General</c:formatCode>
                <c:ptCount val="2"/>
                <c:pt idx="0">
                  <c:v>50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chemeClr val="bg1">
            <a:lumMod val="85000"/>
          </a:schemeClr>
        </a:solidFill>
        <a:ln w="25400">
          <a:noFill/>
        </a:ln>
      </c:spPr>
    </c:plotArea>
    <c:legend>
      <c:legendPos val="b"/>
      <c:layout/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solidFill>
      <a:srgbClr val="FFFF00"/>
    </a:solidFill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u="sng" dirty="0" smtClean="0"/>
              <a:t>semifinále</a:t>
            </a:r>
            <a:r>
              <a:rPr lang="sk-SK" sz="1200" u="sng" baseline="0" dirty="0" smtClean="0"/>
              <a:t> - v</a:t>
            </a:r>
            <a:r>
              <a:rPr lang="sk-SK" sz="1200" u="sng" dirty="0" smtClean="0"/>
              <a:t>ýcho</a:t>
            </a:r>
            <a:r>
              <a:rPr lang="en-US" sz="1200" u="sng" dirty="0"/>
              <a:t>d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v>postupujúci do semifinále - skupina západ</c:v>
          </c:tx>
          <c:explosion val="25"/>
          <c:dPt>
            <c:idx val="0"/>
            <c:bubble3D val="0"/>
            <c:spPr>
              <a:solidFill>
                <a:srgbClr val="07CF1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semifinále!$R$24:$R$25</c:f>
              <c:strCache>
                <c:ptCount val="2"/>
                <c:pt idx="0">
                  <c:v>prišlo</c:v>
                </c:pt>
                <c:pt idx="1">
                  <c:v>neprišlo</c:v>
                </c:pt>
              </c:strCache>
            </c:strRef>
          </c:cat>
          <c:val>
            <c:numRef>
              <c:f>semifinále!$S$24:$S$25</c:f>
              <c:numCache>
                <c:formatCode>General</c:formatCode>
                <c:ptCount val="2"/>
                <c:pt idx="0">
                  <c:v>45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bg1">
            <a:lumMod val="85000"/>
          </a:schemeClr>
        </a:solidFill>
        <a:ln w="25400">
          <a:noFill/>
        </a:ln>
      </c:spPr>
    </c:plotArea>
    <c:legend>
      <c:legendPos val="b"/>
      <c:layout/>
      <c:overlay val="0"/>
      <c:spPr>
        <a:solidFill>
          <a:schemeClr val="bg1"/>
        </a:solidFill>
      </c:spPr>
    </c:legend>
    <c:plotVisOnly val="1"/>
    <c:dispBlanksAs val="zero"/>
    <c:showDLblsOverMax val="0"/>
  </c:chart>
  <c:spPr>
    <a:solidFill>
      <a:srgbClr val="FFFF00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u="sng" dirty="0" smtClean="0"/>
              <a:t>semifinále </a:t>
            </a:r>
            <a:r>
              <a:rPr lang="en-US" sz="1200" u="sng" dirty="0"/>
              <a:t>- </a:t>
            </a:r>
            <a:r>
              <a:rPr lang="en-US" sz="1200" u="sng" dirty="0" smtClean="0"/>
              <a:t>s</a:t>
            </a:r>
            <a:r>
              <a:rPr lang="sk-SK" sz="1200" u="sng" dirty="0" smtClean="0"/>
              <a:t>tre</a:t>
            </a:r>
            <a:r>
              <a:rPr lang="en-US" sz="1200" u="sng" dirty="0"/>
              <a:t>d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955086580086584"/>
          <c:y val="0.2057549019607843"/>
          <c:w val="0.48958333333333331"/>
          <c:h val="0.53874538745387457"/>
        </c:manualLayout>
      </c:layout>
      <c:pie3DChart>
        <c:varyColors val="1"/>
        <c:ser>
          <c:idx val="0"/>
          <c:order val="0"/>
          <c:tx>
            <c:v>postupujúci do semifinále GPX - skupina východ</c:v>
          </c:tx>
          <c:explosion val="25"/>
          <c:dPt>
            <c:idx val="0"/>
            <c:bubble3D val="0"/>
            <c:spPr>
              <a:solidFill>
                <a:srgbClr val="07CF1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200" b="1"/>
                  </a:pPr>
                  <a:endParaRPr lang="sk-SK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semifinále!$R$15:$R$16</c:f>
              <c:strCache>
                <c:ptCount val="2"/>
                <c:pt idx="0">
                  <c:v>prišlo</c:v>
                </c:pt>
                <c:pt idx="1">
                  <c:v>neprišlo</c:v>
                </c:pt>
              </c:strCache>
            </c:strRef>
          </c:cat>
          <c:val>
            <c:numRef>
              <c:f>semifinále!$S$15:$S$16</c:f>
              <c:numCache>
                <c:formatCode>General</c:formatCode>
                <c:ptCount val="2"/>
                <c:pt idx="0">
                  <c:v>49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chemeClr val="bg1">
            <a:lumMod val="85000"/>
          </a:schemeClr>
        </a:solidFill>
        <a:ln w="25400">
          <a:noFill/>
        </a:ln>
      </c:spPr>
    </c:plotArea>
    <c:legend>
      <c:legendPos val="b"/>
      <c:layout/>
      <c:overlay val="0"/>
      <c:spPr>
        <a:solidFill>
          <a:schemeClr val="bg1"/>
        </a:solidFill>
      </c:spPr>
    </c:legend>
    <c:plotVisOnly val="1"/>
    <c:dispBlanksAs val="zero"/>
    <c:showDLblsOverMax val="0"/>
  </c:chart>
  <c:spPr>
    <a:solidFill>
      <a:srgbClr val="FFFF00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71929824561403E-2"/>
          <c:y val="4.3103448275862072E-2"/>
          <c:w val="0.81798245614035092"/>
          <c:h val="0.79022988505747127"/>
        </c:manualLayout>
      </c:layout>
      <c:lineChart>
        <c:grouping val="standard"/>
        <c:varyColors val="0"/>
        <c:ser>
          <c:idx val="1"/>
          <c:order val="0"/>
          <c:tx>
            <c:strRef>
              <c:f>[GPX201516.xls]finále!$AE$38</c:f>
              <c:strCache>
                <c:ptCount val="1"/>
                <c:pt idx="0">
                  <c:v>počet turnajov v ks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3.5955056179775284E-2"/>
                  <c:y val="-4.637679748128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955056179775284E-2"/>
                  <c:y val="-4.637679748128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947565543071164E-2"/>
                  <c:y val="-5.4106263728171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962546816479401E-2"/>
                  <c:y val="-4.637679748128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962546816479401E-2"/>
                  <c:y val="-4.637679748128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2958801498127341E-2"/>
                  <c:y val="-3.4782598110967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95880149812723E-2"/>
                  <c:y val="-5.4106263728171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988764044943821E-3"/>
                  <c:y val="-1.9323665617203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[GPX201516.xls]finále!$AC$39:$AC$46</c:f>
              <c:strCache>
                <c:ptCount val="8"/>
                <c:pt idx="0">
                  <c:v>PO</c:v>
                </c:pt>
                <c:pt idx="1">
                  <c:v>ZA</c:v>
                </c:pt>
                <c:pt idx="2">
                  <c:v>NR</c:v>
                </c:pt>
                <c:pt idx="3">
                  <c:v>KE</c:v>
                </c:pt>
                <c:pt idx="4">
                  <c:v>TN</c:v>
                </c:pt>
                <c:pt idx="5">
                  <c:v>BA</c:v>
                </c:pt>
                <c:pt idx="6">
                  <c:v>TT</c:v>
                </c:pt>
                <c:pt idx="7">
                  <c:v>BB</c:v>
                </c:pt>
              </c:strCache>
            </c:strRef>
          </c:cat>
          <c:val>
            <c:numRef>
              <c:f>[GPX201516.xls]finále!$AE$39:$AE$46</c:f>
              <c:numCache>
                <c:formatCode>General</c:formatCode>
                <c:ptCount val="8"/>
                <c:pt idx="0">
                  <c:v>40</c:v>
                </c:pt>
                <c:pt idx="1">
                  <c:v>17</c:v>
                </c:pt>
                <c:pt idx="2">
                  <c:v>12</c:v>
                </c:pt>
                <c:pt idx="3">
                  <c:v>8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7">
                  <c:v>2</c:v>
                </c:pt>
              </c:numCache>
            </c:numRef>
          </c:val>
          <c:smooth val="0"/>
        </c:ser>
        <c:ser>
          <c:idx val="2"/>
          <c:order val="1"/>
          <c:tx>
            <c:v>Celkové body získané vo finále</c:v>
          </c:tx>
          <c:spPr>
            <a:ln>
              <a:solidFill>
                <a:srgbClr val="07CF1F"/>
              </a:solidFill>
            </a:ln>
          </c:spPr>
          <c:marker>
            <c:spPr>
              <a:solidFill>
                <a:srgbClr val="07CF1F"/>
              </a:solidFill>
            </c:spPr>
          </c:marker>
          <c:dLbls>
            <c:dLbl>
              <c:idx val="2"/>
              <c:layout>
                <c:manualLayout>
                  <c:x val="-8.988764044943821E-3"/>
                  <c:y val="7.729466246881586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966292134831461E-2"/>
                  <c:y val="-3.09178649875263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98876404494371E-3"/>
                  <c:y val="-2.7053131864085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958801498127341E-2"/>
                  <c:y val="-3.86473312344079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[GPX201516.xls]finále!$AC$39:$AC$46</c:f>
              <c:strCache>
                <c:ptCount val="8"/>
                <c:pt idx="0">
                  <c:v>PO</c:v>
                </c:pt>
                <c:pt idx="1">
                  <c:v>ZA</c:v>
                </c:pt>
                <c:pt idx="2">
                  <c:v>NR</c:v>
                </c:pt>
                <c:pt idx="3">
                  <c:v>KE</c:v>
                </c:pt>
                <c:pt idx="4">
                  <c:v>TN</c:v>
                </c:pt>
                <c:pt idx="5">
                  <c:v>BA</c:v>
                </c:pt>
                <c:pt idx="6">
                  <c:v>TT</c:v>
                </c:pt>
                <c:pt idx="7">
                  <c:v>BB</c:v>
                </c:pt>
              </c:strCache>
            </c:strRef>
          </c:cat>
          <c:val>
            <c:numRef>
              <c:f>[GPX201516.xls]finále!$AF$39:$AF$46</c:f>
              <c:numCache>
                <c:formatCode>General</c:formatCode>
                <c:ptCount val="8"/>
                <c:pt idx="0">
                  <c:v>70</c:v>
                </c:pt>
                <c:pt idx="1">
                  <c:v>95</c:v>
                </c:pt>
                <c:pt idx="2">
                  <c:v>48</c:v>
                </c:pt>
                <c:pt idx="3">
                  <c:v>21</c:v>
                </c:pt>
                <c:pt idx="4">
                  <c:v>36</c:v>
                </c:pt>
                <c:pt idx="5">
                  <c:v>26</c:v>
                </c:pt>
                <c:pt idx="6">
                  <c:v>17</c:v>
                </c:pt>
                <c:pt idx="7">
                  <c:v>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160000"/>
        <c:axId val="123382592"/>
      </c:lineChart>
      <c:catAx>
        <c:axId val="12416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sk-SK"/>
          </a:p>
        </c:txPr>
        <c:crossAx val="123382592"/>
        <c:crosses val="autoZero"/>
        <c:auto val="1"/>
        <c:lblAlgn val="ctr"/>
        <c:lblOffset val="100"/>
        <c:noMultiLvlLbl val="0"/>
      </c:catAx>
      <c:valAx>
        <c:axId val="123382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sk-SK"/>
          </a:p>
        </c:txPr>
        <c:crossAx val="124160000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b"/>
      <c:layout/>
      <c:overlay val="0"/>
      <c:spPr>
        <a:solidFill>
          <a:schemeClr val="bg1"/>
        </a:solidFill>
      </c:spPr>
      <c:txPr>
        <a:bodyPr/>
        <a:lstStyle/>
        <a:p>
          <a:pPr>
            <a:defRPr b="1"/>
          </a:pPr>
          <a:endParaRPr lang="sk-SK"/>
        </a:p>
      </c:txPr>
    </c:legend>
    <c:plotVisOnly val="1"/>
    <c:dispBlanksAs val="gap"/>
    <c:showDLblsOverMax val="0"/>
  </c:chart>
  <c:spPr>
    <a:solidFill>
      <a:srgbClr val="FFFF00"/>
    </a:solidFill>
    <a:ln>
      <a:solidFill>
        <a:schemeClr val="accent1"/>
      </a:solidFill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k-SK" u="sng" dirty="0" smtClean="0"/>
              <a:t>Počet hráčov podľa </a:t>
            </a:r>
            <a:r>
              <a:rPr lang="sk-SK" u="sng" baseline="0" dirty="0" smtClean="0"/>
              <a:t>krajov </a:t>
            </a:r>
            <a:r>
              <a:rPr lang="sk-SK" u="sng" baseline="0" dirty="0"/>
              <a:t>v rámci </a:t>
            </a:r>
            <a:r>
              <a:rPr lang="sk-SK" u="sng" baseline="0" dirty="0" smtClean="0"/>
              <a:t>GPX </a:t>
            </a:r>
            <a:r>
              <a:rPr lang="sk-SK" u="sng" baseline="0" dirty="0"/>
              <a:t>mládeže 2015/16</a:t>
            </a:r>
            <a:endParaRPr lang="en-US" u="sng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'[GPX1516Miro-new.xls]počet-semi-finále'!$U$4</c:f>
              <c:strCache>
                <c:ptCount val="1"/>
                <c:pt idx="0">
                  <c:v>percentá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07CF1F"/>
              </a:solidFill>
            </c:spPr>
          </c:dPt>
          <c:dPt>
            <c:idx val="4"/>
            <c:bubble3D val="0"/>
            <c:spPr>
              <a:solidFill>
                <a:srgbClr val="FF00FF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Pt>
            <c:idx val="6"/>
            <c:bubble3D val="0"/>
            <c:spPr>
              <a:solidFill>
                <a:srgbClr val="00B0F0"/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'[GPX1516Miro-new.xls]počet-semi-finále'!$S$5:$S$12</c:f>
              <c:strCache>
                <c:ptCount val="8"/>
                <c:pt idx="0">
                  <c:v>ZA</c:v>
                </c:pt>
                <c:pt idx="1">
                  <c:v>PO</c:v>
                </c:pt>
                <c:pt idx="2">
                  <c:v>TN</c:v>
                </c:pt>
                <c:pt idx="3">
                  <c:v>NR</c:v>
                </c:pt>
                <c:pt idx="4">
                  <c:v>KE</c:v>
                </c:pt>
                <c:pt idx="5">
                  <c:v>TT</c:v>
                </c:pt>
                <c:pt idx="6">
                  <c:v>BA</c:v>
                </c:pt>
                <c:pt idx="7">
                  <c:v>BB</c:v>
                </c:pt>
              </c:strCache>
            </c:strRef>
          </c:cat>
          <c:val>
            <c:numRef>
              <c:f>'[GPX1516Miro-new.xls]počet-semi-finále'!$U$5:$U$12</c:f>
              <c:numCache>
                <c:formatCode>0.00</c:formatCode>
                <c:ptCount val="8"/>
                <c:pt idx="0">
                  <c:v>17.695167286245354</c:v>
                </c:pt>
                <c:pt idx="1">
                  <c:v>26.468401486988846</c:v>
                </c:pt>
                <c:pt idx="2">
                  <c:v>12.118959107806692</c:v>
                </c:pt>
                <c:pt idx="3">
                  <c:v>15.315985130111523</c:v>
                </c:pt>
                <c:pt idx="4">
                  <c:v>8.4014869888475836</c:v>
                </c:pt>
                <c:pt idx="5">
                  <c:v>7.5836431226765795</c:v>
                </c:pt>
                <c:pt idx="6">
                  <c:v>8.3271375464684017</c:v>
                </c:pt>
                <c:pt idx="7">
                  <c:v>4.0892193308550189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chemeClr val="bg1">
            <a:lumMod val="75000"/>
          </a:schemeClr>
        </a:solidFill>
      </c:spPr>
    </c:plotArea>
    <c:legend>
      <c:legendPos val="b"/>
      <c:layout>
        <c:manualLayout>
          <c:xMode val="edge"/>
          <c:yMode val="edge"/>
          <c:x val="0.19618005495791904"/>
          <c:y val="0.92693847627906578"/>
          <c:w val="0.62641906850845519"/>
          <c:h val="5.4859027399056765E-2"/>
        </c:manualLayout>
      </c:layout>
      <c:overlay val="0"/>
      <c:spPr>
        <a:solidFill>
          <a:schemeClr val="bg1"/>
        </a:solidFill>
      </c:spPr>
      <c:txPr>
        <a:bodyPr/>
        <a:lstStyle/>
        <a:p>
          <a:pPr rtl="0">
            <a:defRPr b="1"/>
          </a:pPr>
          <a:endParaRPr lang="sk-SK"/>
        </a:p>
      </c:txPr>
    </c:legend>
    <c:plotVisOnly val="1"/>
    <c:dispBlanksAs val="gap"/>
    <c:showDLblsOverMax val="0"/>
  </c:chart>
  <c:spPr>
    <a:solidFill>
      <a:srgbClr val="FFFF00"/>
    </a:solidFill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k-SK" sz="1800" b="1" i="0" u="sng" baseline="0" dirty="0" smtClean="0">
                <a:effectLst/>
              </a:rPr>
              <a:t>Počet hráčov podľa krajov </a:t>
            </a:r>
            <a:r>
              <a:rPr lang="sk-SK" sz="1800" b="1" i="0" u="sng" baseline="0" dirty="0">
                <a:effectLst/>
              </a:rPr>
              <a:t>v rámci </a:t>
            </a:r>
            <a:r>
              <a:rPr lang="sk-SK" sz="1800" b="1" i="0" u="sng" baseline="0" dirty="0" smtClean="0">
                <a:effectLst/>
              </a:rPr>
              <a:t>semifinále</a:t>
            </a:r>
            <a:endParaRPr lang="sk-SK" dirty="0">
              <a:effectLst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'[GPX1516Miro-new.xls]počet-semi-finále'!$W$4</c:f>
              <c:strCache>
                <c:ptCount val="1"/>
                <c:pt idx="0">
                  <c:v>percentá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07CF1F"/>
              </a:solidFill>
            </c:spPr>
          </c:dPt>
          <c:dPt>
            <c:idx val="4"/>
            <c:bubble3D val="0"/>
            <c:spPr>
              <a:solidFill>
                <a:srgbClr val="FF00FF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Pt>
            <c:idx val="6"/>
            <c:bubble3D val="0"/>
            <c:spPr>
              <a:solidFill>
                <a:srgbClr val="00B0F0"/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; </c:separator>
            <c:showLeaderLines val="0"/>
          </c:dLbls>
          <c:cat>
            <c:strRef>
              <c:f>'[GPX1516Miro-new.xls]počet-semi-finále'!$S$5:$S$12</c:f>
              <c:strCache>
                <c:ptCount val="8"/>
                <c:pt idx="0">
                  <c:v>ZA</c:v>
                </c:pt>
                <c:pt idx="1">
                  <c:v>PO</c:v>
                </c:pt>
                <c:pt idx="2">
                  <c:v>TN</c:v>
                </c:pt>
                <c:pt idx="3">
                  <c:v>NR</c:v>
                </c:pt>
                <c:pt idx="4">
                  <c:v>KE</c:v>
                </c:pt>
                <c:pt idx="5">
                  <c:v>TT</c:v>
                </c:pt>
                <c:pt idx="6">
                  <c:v>BA</c:v>
                </c:pt>
                <c:pt idx="7">
                  <c:v>BB</c:v>
                </c:pt>
              </c:strCache>
            </c:strRef>
          </c:cat>
          <c:val>
            <c:numRef>
              <c:f>'[GPX1516Miro-new.xls]počet-semi-finále'!$W$5:$W$12</c:f>
              <c:numCache>
                <c:formatCode>0.00</c:formatCode>
                <c:ptCount val="8"/>
                <c:pt idx="0">
                  <c:v>29.651162790697676</c:v>
                </c:pt>
                <c:pt idx="1">
                  <c:v>26.744186046511626</c:v>
                </c:pt>
                <c:pt idx="2">
                  <c:v>16.279069767441861</c:v>
                </c:pt>
                <c:pt idx="3">
                  <c:v>8.1395348837209305</c:v>
                </c:pt>
                <c:pt idx="4">
                  <c:v>5.8139534883720927</c:v>
                </c:pt>
                <c:pt idx="5">
                  <c:v>5.8139534883720927</c:v>
                </c:pt>
                <c:pt idx="6">
                  <c:v>4.6511627906976747</c:v>
                </c:pt>
                <c:pt idx="7">
                  <c:v>2.9069767441860463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chemeClr val="bg1">
            <a:lumMod val="85000"/>
          </a:schemeClr>
        </a:solidFill>
      </c:spPr>
    </c:plotArea>
    <c:legend>
      <c:legendPos val="b"/>
      <c:layout>
        <c:manualLayout>
          <c:xMode val="edge"/>
          <c:yMode val="edge"/>
          <c:x val="0.18937354528797104"/>
          <c:y val="0.92327228876128797"/>
          <c:w val="0.64850641311345503"/>
          <c:h val="5.7611823552830718E-2"/>
        </c:manualLayout>
      </c:layout>
      <c:overlay val="0"/>
      <c:spPr>
        <a:solidFill>
          <a:schemeClr val="bg1"/>
        </a:solidFill>
      </c:spPr>
      <c:txPr>
        <a:bodyPr/>
        <a:lstStyle/>
        <a:p>
          <a:pPr rtl="0">
            <a:defRPr b="1"/>
          </a:pPr>
          <a:endParaRPr lang="sk-SK"/>
        </a:p>
      </c:txPr>
    </c:legend>
    <c:plotVisOnly val="1"/>
    <c:dispBlanksAs val="gap"/>
    <c:showDLblsOverMax val="0"/>
  </c:chart>
  <c:spPr>
    <a:solidFill>
      <a:srgbClr val="FFFF00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k-SK" sz="1800" b="1" i="0" u="sng" baseline="0" dirty="0" smtClean="0">
                <a:effectLst/>
              </a:rPr>
              <a:t>Počet hráčov podľa krajov </a:t>
            </a:r>
            <a:r>
              <a:rPr lang="sk-SK" sz="1800" b="1" i="0" u="sng" baseline="0" dirty="0">
                <a:effectLst/>
              </a:rPr>
              <a:t>v rámci </a:t>
            </a:r>
            <a:r>
              <a:rPr lang="sk-SK" sz="1800" b="1" i="0" u="sng" baseline="0" dirty="0" smtClean="0">
                <a:effectLst/>
              </a:rPr>
              <a:t>finále</a:t>
            </a:r>
            <a:endParaRPr lang="sk-SK" dirty="0">
              <a:effectLst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'[GPX1516Miro-new.xls]počet-semi-finále'!$Y$4</c:f>
              <c:strCache>
                <c:ptCount val="1"/>
                <c:pt idx="0">
                  <c:v>percentá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07CF1F"/>
              </a:solidFill>
            </c:spPr>
          </c:dPt>
          <c:dPt>
            <c:idx val="4"/>
            <c:bubble3D val="0"/>
            <c:spPr>
              <a:solidFill>
                <a:srgbClr val="FF00FF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Pt>
            <c:idx val="6"/>
            <c:bubble3D val="0"/>
            <c:spPr>
              <a:solidFill>
                <a:srgbClr val="00B0F0"/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'[GPX1516Miro-new.xls]počet-semi-finále'!$S$5:$S$12</c:f>
              <c:strCache>
                <c:ptCount val="8"/>
                <c:pt idx="0">
                  <c:v>ZA</c:v>
                </c:pt>
                <c:pt idx="1">
                  <c:v>PO</c:v>
                </c:pt>
                <c:pt idx="2">
                  <c:v>TN</c:v>
                </c:pt>
                <c:pt idx="3">
                  <c:v>NR</c:v>
                </c:pt>
                <c:pt idx="4">
                  <c:v>KE</c:v>
                </c:pt>
                <c:pt idx="5">
                  <c:v>TT</c:v>
                </c:pt>
                <c:pt idx="6">
                  <c:v>BA</c:v>
                </c:pt>
                <c:pt idx="7">
                  <c:v>BB</c:v>
                </c:pt>
              </c:strCache>
            </c:strRef>
          </c:cat>
          <c:val>
            <c:numRef>
              <c:f>'[GPX1516Miro-new.xls]počet-semi-finále'!$Y$5:$Y$12</c:f>
              <c:numCache>
                <c:formatCode>0.00</c:formatCode>
                <c:ptCount val="8"/>
                <c:pt idx="0">
                  <c:v>26.666666666666668</c:v>
                </c:pt>
                <c:pt idx="1">
                  <c:v>30</c:v>
                </c:pt>
                <c:pt idx="2">
                  <c:v>10</c:v>
                </c:pt>
                <c:pt idx="3">
                  <c:v>6.666666666666667</c:v>
                </c:pt>
                <c:pt idx="4">
                  <c:v>8.3333333333333321</c:v>
                </c:pt>
                <c:pt idx="5">
                  <c:v>8.3333333333333321</c:v>
                </c:pt>
                <c:pt idx="6">
                  <c:v>6.666666666666667</c:v>
                </c:pt>
                <c:pt idx="7">
                  <c:v>3.3333333333333335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chemeClr val="bg1">
            <a:lumMod val="85000"/>
          </a:schemeClr>
        </a:solidFill>
      </c:spPr>
    </c:plotArea>
    <c:legend>
      <c:legendPos val="b"/>
      <c:layout/>
      <c:overlay val="0"/>
      <c:spPr>
        <a:solidFill>
          <a:schemeClr val="bg1"/>
        </a:solidFill>
      </c:spPr>
      <c:txPr>
        <a:bodyPr/>
        <a:lstStyle/>
        <a:p>
          <a:pPr rtl="0">
            <a:defRPr/>
          </a:pPr>
          <a:endParaRPr lang="sk-SK"/>
        </a:p>
      </c:txPr>
    </c:legend>
    <c:plotVisOnly val="1"/>
    <c:dispBlanksAs val="gap"/>
    <c:showDLblsOverMax val="0"/>
  </c:chart>
  <c:spPr>
    <a:solidFill>
      <a:srgbClr val="FFFF00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75" b="1" i="0" u="sng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sk-SK" dirty="0"/>
              <a:t>Počet turnajov odohraných v základnej časti </a:t>
            </a:r>
            <a:r>
              <a:rPr lang="sk-SK" dirty="0" smtClean="0"/>
              <a:t>9.ročníka </a:t>
            </a:r>
            <a:r>
              <a:rPr lang="sk-SK" dirty="0"/>
              <a:t>mládežníckej GPX 2015/16</a:t>
            </a:r>
          </a:p>
        </c:rich>
      </c:tx>
      <c:layout>
        <c:manualLayout>
          <c:xMode val="edge"/>
          <c:yMode val="edge"/>
          <c:x val="0.14897977106473859"/>
          <c:y val="3.4810417928528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265319341238183"/>
          <c:y val="0.27848144296603505"/>
          <c:w val="0.83877634603829121"/>
          <c:h val="0.23417757703962039"/>
        </c:manualLayout>
      </c:layout>
      <c:barChart>
        <c:barDir val="col"/>
        <c:grouping val="stacked"/>
        <c:varyColors val="0"/>
        <c:ser>
          <c:idx val="0"/>
          <c:order val="0"/>
          <c:tx>
            <c:v>Počet turnajov - rok 2015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turnaje!$B$27:$B$34</c:f>
              <c:strCache>
                <c:ptCount val="8"/>
                <c:pt idx="0">
                  <c:v>Prešovský</c:v>
                </c:pt>
                <c:pt idx="1">
                  <c:v>Žilinský</c:v>
                </c:pt>
                <c:pt idx="2">
                  <c:v>Nitriansky</c:v>
                </c:pt>
                <c:pt idx="3">
                  <c:v>Košický</c:v>
                </c:pt>
                <c:pt idx="4">
                  <c:v>Trenčiansky</c:v>
                </c:pt>
                <c:pt idx="5">
                  <c:v>Bratislavský</c:v>
                </c:pt>
                <c:pt idx="6">
                  <c:v>Trnavský</c:v>
                </c:pt>
                <c:pt idx="7">
                  <c:v>Banskobystrický</c:v>
                </c:pt>
              </c:strCache>
            </c:strRef>
          </c:cat>
          <c:val>
            <c:numRef>
              <c:f>turnaje!$C$27:$C$34</c:f>
              <c:numCache>
                <c:formatCode>General</c:formatCode>
                <c:ptCount val="8"/>
                <c:pt idx="0">
                  <c:v>15</c:v>
                </c:pt>
                <c:pt idx="1">
                  <c:v>7</c:v>
                </c:pt>
                <c:pt idx="2">
                  <c:v>5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v>Počet turnajov - rok 2016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turnaje!$B$27:$B$34</c:f>
              <c:strCache>
                <c:ptCount val="8"/>
                <c:pt idx="0">
                  <c:v>Prešovský</c:v>
                </c:pt>
                <c:pt idx="1">
                  <c:v>Žilinský</c:v>
                </c:pt>
                <c:pt idx="2">
                  <c:v>Nitriansky</c:v>
                </c:pt>
                <c:pt idx="3">
                  <c:v>Košický</c:v>
                </c:pt>
                <c:pt idx="4">
                  <c:v>Trenčiansky</c:v>
                </c:pt>
                <c:pt idx="5">
                  <c:v>Bratislavský</c:v>
                </c:pt>
                <c:pt idx="6">
                  <c:v>Trnavský</c:v>
                </c:pt>
                <c:pt idx="7">
                  <c:v>Banskobystrický</c:v>
                </c:pt>
              </c:strCache>
            </c:strRef>
          </c:cat>
          <c:val>
            <c:numRef>
              <c:f>turnaje!$D$27:$D$34</c:f>
              <c:numCache>
                <c:formatCode>General</c:formatCode>
                <c:ptCount val="8"/>
                <c:pt idx="0">
                  <c:v>25</c:v>
                </c:pt>
                <c:pt idx="1">
                  <c:v>10</c:v>
                </c:pt>
                <c:pt idx="2">
                  <c:v>7</c:v>
                </c:pt>
                <c:pt idx="3">
                  <c:v>5</c:v>
                </c:pt>
                <c:pt idx="4">
                  <c:v>5</c:v>
                </c:pt>
                <c:pt idx="5">
                  <c:v>3</c:v>
                </c:pt>
                <c:pt idx="6">
                  <c:v>4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188736"/>
        <c:axId val="86402752"/>
      </c:barChart>
      <c:catAx>
        <c:axId val="123188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k-SK" dirty="0"/>
                  <a:t>kraj</a:t>
                </a:r>
              </a:p>
            </c:rich>
          </c:tx>
          <c:layout>
            <c:manualLayout>
              <c:xMode val="edge"/>
              <c:yMode val="edge"/>
              <c:x val="0.52244942766184643"/>
              <c:y val="0.79114072279426617"/>
            </c:manualLayout>
          </c:layout>
          <c:overlay val="0"/>
          <c:spPr>
            <a:noFill/>
            <a:ln w="25400">
              <a:noFill/>
            </a:ln>
          </c:spPr>
        </c:title>
        <c:numFmt formatCode="mmm/yy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k-SK"/>
          </a:p>
        </c:txPr>
        <c:crossAx val="86402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402752"/>
        <c:scaling>
          <c:orientation val="minMax"/>
          <c:max val="5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k-SK" dirty="0"/>
                  <a:t>počet turnajov</a:t>
                </a:r>
              </a:p>
            </c:rich>
          </c:tx>
          <c:layout>
            <c:manualLayout>
              <c:xMode val="edge"/>
              <c:yMode val="edge"/>
              <c:x val="3.2653114178218215E-2"/>
              <c:y val="0.2468357762971936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k-SK"/>
          </a:p>
        </c:txPr>
        <c:crossAx val="123188736"/>
        <c:crosses val="autoZero"/>
        <c:crossBetween val="between"/>
        <c:majorUnit val="1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9387782800914144"/>
          <c:y val="0.90189993943064806"/>
          <c:w val="0.71632725567098787"/>
          <c:h val="7.594912174439738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9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rgbClr val="FFFF00"/>
    </a:solidFill>
    <a:ln w="3175">
      <a:solidFill>
        <a:srgbClr val="000000"/>
      </a:solidFill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k-S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5E-2"/>
          <c:y val="3.6619718309859155E-2"/>
          <c:w val="0.91761363636363635"/>
          <c:h val="0.563380281690140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'porovnanie ročníkov'!$C$18:$C$19</c:f>
              <c:strCache>
                <c:ptCount val="1"/>
                <c:pt idx="0">
                  <c:v>Počet turnajov podľa krajov 2007/08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'porovnanie ročníkov'!$B$20:$B$27</c:f>
              <c:strCache>
                <c:ptCount val="8"/>
                <c:pt idx="0">
                  <c:v>PO - kraj</c:v>
                </c:pt>
                <c:pt idx="1">
                  <c:v>ZA - kraj</c:v>
                </c:pt>
                <c:pt idx="2">
                  <c:v>NR - kraj</c:v>
                </c:pt>
                <c:pt idx="3">
                  <c:v>KE - kraj</c:v>
                </c:pt>
                <c:pt idx="4">
                  <c:v>TT - kraj</c:v>
                </c:pt>
                <c:pt idx="5">
                  <c:v>TN - kraj</c:v>
                </c:pt>
                <c:pt idx="6">
                  <c:v>BA - kraj</c:v>
                </c:pt>
                <c:pt idx="7">
                  <c:v>BB - kraj</c:v>
                </c:pt>
              </c:strCache>
            </c:strRef>
          </c:cat>
          <c:val>
            <c:numRef>
              <c:f>'porovnanie ročníkov'!$C$20:$C$27</c:f>
              <c:numCache>
                <c:formatCode>General</c:formatCode>
                <c:ptCount val="8"/>
                <c:pt idx="0">
                  <c:v>28</c:v>
                </c:pt>
                <c:pt idx="1">
                  <c:v>11</c:v>
                </c:pt>
                <c:pt idx="2">
                  <c:v>0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3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'porovnanie ročníkov'!$D$18:$D$19</c:f>
              <c:strCache>
                <c:ptCount val="1"/>
                <c:pt idx="0">
                  <c:v>Počet turnajov podľa krajov 2008/09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'porovnanie ročníkov'!$B$20:$B$27</c:f>
              <c:strCache>
                <c:ptCount val="8"/>
                <c:pt idx="0">
                  <c:v>PO - kraj</c:v>
                </c:pt>
                <c:pt idx="1">
                  <c:v>ZA - kraj</c:v>
                </c:pt>
                <c:pt idx="2">
                  <c:v>NR - kraj</c:v>
                </c:pt>
                <c:pt idx="3">
                  <c:v>KE - kraj</c:v>
                </c:pt>
                <c:pt idx="4">
                  <c:v>TT - kraj</c:v>
                </c:pt>
                <c:pt idx="5">
                  <c:v>TN - kraj</c:v>
                </c:pt>
                <c:pt idx="6">
                  <c:v>BA - kraj</c:v>
                </c:pt>
                <c:pt idx="7">
                  <c:v>BB - kraj</c:v>
                </c:pt>
              </c:strCache>
            </c:strRef>
          </c:cat>
          <c:val>
            <c:numRef>
              <c:f>'porovnanie ročníkov'!$D$20:$D$27</c:f>
              <c:numCache>
                <c:formatCode>General</c:formatCode>
                <c:ptCount val="8"/>
                <c:pt idx="0">
                  <c:v>17</c:v>
                </c:pt>
                <c:pt idx="1">
                  <c:v>15</c:v>
                </c:pt>
                <c:pt idx="2">
                  <c:v>1</c:v>
                </c:pt>
                <c:pt idx="3">
                  <c:v>9</c:v>
                </c:pt>
                <c:pt idx="4">
                  <c:v>4</c:v>
                </c:pt>
                <c:pt idx="5">
                  <c:v>3</c:v>
                </c:pt>
                <c:pt idx="6">
                  <c:v>5</c:v>
                </c:pt>
                <c:pt idx="7">
                  <c:v>1</c:v>
                </c:pt>
              </c:numCache>
            </c:numRef>
          </c:val>
        </c:ser>
        <c:ser>
          <c:idx val="2"/>
          <c:order val="2"/>
          <c:tx>
            <c:v>Počet turnajov podľa krajov 2009/10</c:v>
          </c:tx>
          <c:invertIfNegative val="0"/>
          <c:dPt>
            <c:idx val="3"/>
            <c:invertIfNegative val="0"/>
            <c:bubble3D val="0"/>
            <c:spPr>
              <a:solidFill>
                <a:srgbClr val="0066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'porovnanie ročníkov'!$B$20:$B$27</c:f>
              <c:strCache>
                <c:ptCount val="8"/>
                <c:pt idx="0">
                  <c:v>PO - kraj</c:v>
                </c:pt>
                <c:pt idx="1">
                  <c:v>ZA - kraj</c:v>
                </c:pt>
                <c:pt idx="2">
                  <c:v>NR - kraj</c:v>
                </c:pt>
                <c:pt idx="3">
                  <c:v>KE - kraj</c:v>
                </c:pt>
                <c:pt idx="4">
                  <c:v>TT - kraj</c:v>
                </c:pt>
                <c:pt idx="5">
                  <c:v>TN - kraj</c:v>
                </c:pt>
                <c:pt idx="6">
                  <c:v>BA - kraj</c:v>
                </c:pt>
                <c:pt idx="7">
                  <c:v>BB - kraj</c:v>
                </c:pt>
              </c:strCache>
            </c:strRef>
          </c:cat>
          <c:val>
            <c:numRef>
              <c:f>'porovnanie ročníkov'!$E$20:$E$27</c:f>
              <c:numCache>
                <c:formatCode>General</c:formatCode>
                <c:ptCount val="8"/>
                <c:pt idx="0">
                  <c:v>18</c:v>
                </c:pt>
                <c:pt idx="1">
                  <c:v>18</c:v>
                </c:pt>
                <c:pt idx="2">
                  <c:v>1</c:v>
                </c:pt>
                <c:pt idx="3">
                  <c:v>8</c:v>
                </c:pt>
                <c:pt idx="4">
                  <c:v>7</c:v>
                </c:pt>
                <c:pt idx="5">
                  <c:v>2</c:v>
                </c:pt>
                <c:pt idx="6">
                  <c:v>5</c:v>
                </c:pt>
                <c:pt idx="7">
                  <c:v>2</c:v>
                </c:pt>
              </c:numCache>
            </c:numRef>
          </c:val>
        </c:ser>
        <c:ser>
          <c:idx val="3"/>
          <c:order val="3"/>
          <c:tx>
            <c:v>Počet turnajov podľa krajov 2010/11</c:v>
          </c:tx>
          <c:spPr>
            <a:solidFill>
              <a:srgbClr val="7030A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'porovnanie ročníkov'!$B$20:$B$27</c:f>
              <c:strCache>
                <c:ptCount val="8"/>
                <c:pt idx="0">
                  <c:v>PO - kraj</c:v>
                </c:pt>
                <c:pt idx="1">
                  <c:v>ZA - kraj</c:v>
                </c:pt>
                <c:pt idx="2">
                  <c:v>NR - kraj</c:v>
                </c:pt>
                <c:pt idx="3">
                  <c:v>KE - kraj</c:v>
                </c:pt>
                <c:pt idx="4">
                  <c:v>TT - kraj</c:v>
                </c:pt>
                <c:pt idx="5">
                  <c:v>TN - kraj</c:v>
                </c:pt>
                <c:pt idx="6">
                  <c:v>BA - kraj</c:v>
                </c:pt>
                <c:pt idx="7">
                  <c:v>BB - kraj</c:v>
                </c:pt>
              </c:strCache>
            </c:strRef>
          </c:cat>
          <c:val>
            <c:numRef>
              <c:f>'porovnanie ročníkov'!$F$20:$F$27</c:f>
              <c:numCache>
                <c:formatCode>General</c:formatCode>
                <c:ptCount val="8"/>
                <c:pt idx="0">
                  <c:v>10</c:v>
                </c:pt>
                <c:pt idx="1">
                  <c:v>17</c:v>
                </c:pt>
                <c:pt idx="2">
                  <c:v>5</c:v>
                </c:pt>
                <c:pt idx="3">
                  <c:v>10</c:v>
                </c:pt>
                <c:pt idx="4">
                  <c:v>8</c:v>
                </c:pt>
                <c:pt idx="5">
                  <c:v>3</c:v>
                </c:pt>
                <c:pt idx="6">
                  <c:v>6</c:v>
                </c:pt>
                <c:pt idx="7">
                  <c:v>1</c:v>
                </c:pt>
              </c:numCache>
            </c:numRef>
          </c:val>
        </c:ser>
        <c:ser>
          <c:idx val="4"/>
          <c:order val="4"/>
          <c:tx>
            <c:v>Počet turnajov podľa krajov 2011/12</c:v>
          </c:tx>
          <c:spPr>
            <a:solidFill>
              <a:srgbClr val="0070C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'porovnanie ročníkov'!$G$20:$G$27</c:f>
              <c:numCache>
                <c:formatCode>General</c:formatCode>
                <c:ptCount val="8"/>
                <c:pt idx="0">
                  <c:v>18</c:v>
                </c:pt>
                <c:pt idx="1">
                  <c:v>17</c:v>
                </c:pt>
                <c:pt idx="2">
                  <c:v>10</c:v>
                </c:pt>
                <c:pt idx="3">
                  <c:v>9</c:v>
                </c:pt>
                <c:pt idx="4">
                  <c:v>6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ser>
          <c:idx val="5"/>
          <c:order val="5"/>
          <c:tx>
            <c:v>Počet turnajov podľa krajov 2012/13</c:v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'porovnanie ročníkov'!$H$20:$H$27</c:f>
              <c:numCache>
                <c:formatCode>General</c:formatCode>
                <c:ptCount val="8"/>
                <c:pt idx="0">
                  <c:v>32</c:v>
                </c:pt>
                <c:pt idx="1">
                  <c:v>14</c:v>
                </c:pt>
                <c:pt idx="2">
                  <c:v>11</c:v>
                </c:pt>
                <c:pt idx="3">
                  <c:v>9</c:v>
                </c:pt>
                <c:pt idx="4">
                  <c:v>8</c:v>
                </c:pt>
                <c:pt idx="5">
                  <c:v>7</c:v>
                </c:pt>
                <c:pt idx="6">
                  <c:v>6</c:v>
                </c:pt>
                <c:pt idx="7">
                  <c:v>4</c:v>
                </c:pt>
              </c:numCache>
            </c:numRef>
          </c:val>
        </c:ser>
        <c:ser>
          <c:idx val="6"/>
          <c:order val="6"/>
          <c:tx>
            <c:v>Počet turnajov podľa krajov 2013/14</c:v>
          </c:tx>
          <c:spPr>
            <a:solidFill>
              <a:schemeClr val="accent6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'porovnanie ročníkov'!$I$20:$I$27</c:f>
              <c:numCache>
                <c:formatCode>General</c:formatCode>
                <c:ptCount val="8"/>
                <c:pt idx="0">
                  <c:v>35</c:v>
                </c:pt>
                <c:pt idx="1">
                  <c:v>16</c:v>
                </c:pt>
                <c:pt idx="2">
                  <c:v>10</c:v>
                </c:pt>
                <c:pt idx="3">
                  <c:v>10</c:v>
                </c:pt>
                <c:pt idx="4">
                  <c:v>3</c:v>
                </c:pt>
                <c:pt idx="5">
                  <c:v>5</c:v>
                </c:pt>
                <c:pt idx="6">
                  <c:v>7</c:v>
                </c:pt>
                <c:pt idx="7">
                  <c:v>4</c:v>
                </c:pt>
              </c:numCache>
            </c:numRef>
          </c:val>
        </c:ser>
        <c:ser>
          <c:idx val="7"/>
          <c:order val="7"/>
          <c:tx>
            <c:v>Počet turnajov podľa krajov 2014/15</c:v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'porovnanie ročníkov'!$J$20:$J$27</c:f>
              <c:numCache>
                <c:formatCode>General</c:formatCode>
                <c:ptCount val="8"/>
                <c:pt idx="0">
                  <c:v>40</c:v>
                </c:pt>
                <c:pt idx="1">
                  <c:v>14</c:v>
                </c:pt>
                <c:pt idx="2">
                  <c:v>13</c:v>
                </c:pt>
                <c:pt idx="3">
                  <c:v>8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2</c:v>
                </c:pt>
              </c:numCache>
            </c:numRef>
          </c:val>
        </c:ser>
        <c:ser>
          <c:idx val="8"/>
          <c:order val="8"/>
          <c:tx>
            <c:v>Počet turnajov podľa krajov 2015/16</c:v>
          </c:tx>
          <c:spPr>
            <a:solidFill>
              <a:srgbClr val="07CF1F"/>
            </a:solidFill>
          </c:spPr>
          <c:invertIfNegative val="0"/>
          <c:dLbls>
            <c:dLbl>
              <c:idx val="0"/>
              <c:layout>
                <c:manualLayout>
                  <c:x val="1.21746793272147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'porovnanie ročníkov'!$K$20:$K$27</c:f>
              <c:numCache>
                <c:formatCode>General</c:formatCode>
                <c:ptCount val="8"/>
                <c:pt idx="0">
                  <c:v>40</c:v>
                </c:pt>
                <c:pt idx="1">
                  <c:v>17</c:v>
                </c:pt>
                <c:pt idx="2">
                  <c:v>12</c:v>
                </c:pt>
                <c:pt idx="3">
                  <c:v>8</c:v>
                </c:pt>
                <c:pt idx="4">
                  <c:v>5</c:v>
                </c:pt>
                <c:pt idx="5">
                  <c:v>6</c:v>
                </c:pt>
                <c:pt idx="6">
                  <c:v>5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281408"/>
        <c:axId val="86405056"/>
      </c:barChart>
      <c:catAx>
        <c:axId val="123281408"/>
        <c:scaling>
          <c:orientation val="minMax"/>
        </c:scaling>
        <c:delete val="0"/>
        <c:axPos val="b"/>
        <c:numFmt formatCode="mmm/yy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sk-SK"/>
          </a:p>
        </c:txPr>
        <c:crossAx val="86405056"/>
        <c:crosses val="autoZero"/>
        <c:auto val="1"/>
        <c:lblAlgn val="ctr"/>
        <c:lblOffset val="100"/>
        <c:noMultiLvlLbl val="0"/>
      </c:catAx>
      <c:valAx>
        <c:axId val="86405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sk-SK"/>
          </a:p>
        </c:txPr>
        <c:crossAx val="123281408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b"/>
      <c:layout/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solidFill>
      <a:srgbClr val="FFFF00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sng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sk-SK" dirty="0"/>
              <a:t>Počet hráčov v jednotlivých kategóriách základnej časti </a:t>
            </a:r>
            <a:endParaRPr lang="sk-SK" dirty="0" smtClean="0"/>
          </a:p>
          <a:p>
            <a:pPr>
              <a:defRPr sz="1200" b="1" i="0" u="sng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sk-SK" dirty="0" smtClean="0"/>
              <a:t>9.ročníka </a:t>
            </a:r>
            <a:r>
              <a:rPr lang="sk-SK" dirty="0"/>
              <a:t>mládežníckej GPX 2015/16</a:t>
            </a:r>
          </a:p>
        </c:rich>
      </c:tx>
      <c:layout>
        <c:manualLayout>
          <c:xMode val="edge"/>
          <c:yMode val="edge"/>
          <c:x val="0.26192329762712452"/>
          <c:y val="4.374834420107167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693892193371524"/>
          <c:y val="0.32640996848625348"/>
          <c:w val="0.82449061751695785"/>
          <c:h val="0.38575723548375412"/>
        </c:manualLayout>
      </c:layout>
      <c:barChart>
        <c:barDir val="col"/>
        <c:grouping val="clustered"/>
        <c:varyColors val="0"/>
        <c:ser>
          <c:idx val="0"/>
          <c:order val="0"/>
          <c:tx>
            <c:v>počet hráčov - skupina Východ</c:v>
          </c:tx>
          <c:spPr>
            <a:solidFill>
              <a:srgbClr val="07CF1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8.2730829260610744E-4"/>
                  <c:y val="-1.81652893268269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371045072662143E-3"/>
                  <c:y val="8.2832676711134656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00501253132832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00501253132832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1.00250626566416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7123232262218977E-3"/>
                  <c:y val="-3.54170049481681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turnaje!$B$4:$B$11</c:f>
              <c:strCache>
                <c:ptCount val="8"/>
                <c:pt idx="0">
                  <c:v>CH14</c:v>
                </c:pt>
                <c:pt idx="1">
                  <c:v>CH11</c:v>
                </c:pt>
                <c:pt idx="2">
                  <c:v>CH8</c:v>
                </c:pt>
                <c:pt idx="3">
                  <c:v>D14</c:v>
                </c:pt>
                <c:pt idx="4">
                  <c:v>D11</c:v>
                </c:pt>
                <c:pt idx="5">
                  <c:v>D8</c:v>
                </c:pt>
                <c:pt idx="6">
                  <c:v>spolu</c:v>
                </c:pt>
                <c:pt idx="7">
                  <c:v>1 turnaj</c:v>
                </c:pt>
              </c:strCache>
            </c:strRef>
          </c:cat>
          <c:val>
            <c:numRef>
              <c:f>turnaje!$C$4:$C$11</c:f>
              <c:numCache>
                <c:formatCode>General</c:formatCode>
                <c:ptCount val="8"/>
                <c:pt idx="0">
                  <c:v>140</c:v>
                </c:pt>
                <c:pt idx="1">
                  <c:v>234</c:v>
                </c:pt>
                <c:pt idx="2">
                  <c:v>102</c:v>
                </c:pt>
                <c:pt idx="3">
                  <c:v>35</c:v>
                </c:pt>
                <c:pt idx="4">
                  <c:v>47</c:v>
                </c:pt>
                <c:pt idx="5">
                  <c:v>25</c:v>
                </c:pt>
                <c:pt idx="6">
                  <c:v>583</c:v>
                </c:pt>
                <c:pt idx="7">
                  <c:v>261</c:v>
                </c:pt>
              </c:numCache>
            </c:numRef>
          </c:val>
        </c:ser>
        <c:ser>
          <c:idx val="1"/>
          <c:order val="1"/>
          <c:tx>
            <c:v>počet hráčov - skupina Západ</c:v>
          </c:tx>
          <c:spPr>
            <a:solidFill>
              <a:srgbClr val="007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61904761904761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19047619047619E-3"/>
                  <c:y val="3.34168755221386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49292904887591E-3"/>
                  <c:y val="2.7133737277054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00250626566416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6.68337510442773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6190293850845053E-3"/>
                  <c:y val="-5.62715253860682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251796186615601E-3"/>
                  <c:y val="2.28521617256202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turnaje!$B$4:$B$11</c:f>
              <c:strCache>
                <c:ptCount val="8"/>
                <c:pt idx="0">
                  <c:v>CH14</c:v>
                </c:pt>
                <c:pt idx="1">
                  <c:v>CH11</c:v>
                </c:pt>
                <c:pt idx="2">
                  <c:v>CH8</c:v>
                </c:pt>
                <c:pt idx="3">
                  <c:v>D14</c:v>
                </c:pt>
                <c:pt idx="4">
                  <c:v>D11</c:v>
                </c:pt>
                <c:pt idx="5">
                  <c:v>D8</c:v>
                </c:pt>
                <c:pt idx="6">
                  <c:v>spolu</c:v>
                </c:pt>
                <c:pt idx="7">
                  <c:v>1 turnaj</c:v>
                </c:pt>
              </c:strCache>
            </c:strRef>
          </c:cat>
          <c:val>
            <c:numRef>
              <c:f>turnaje!$E$4:$E$11</c:f>
              <c:numCache>
                <c:formatCode>General</c:formatCode>
                <c:ptCount val="8"/>
                <c:pt idx="0">
                  <c:v>126</c:v>
                </c:pt>
                <c:pt idx="1">
                  <c:v>171</c:v>
                </c:pt>
                <c:pt idx="2">
                  <c:v>69</c:v>
                </c:pt>
                <c:pt idx="3">
                  <c:v>41</c:v>
                </c:pt>
                <c:pt idx="4">
                  <c:v>45</c:v>
                </c:pt>
                <c:pt idx="5">
                  <c:v>17</c:v>
                </c:pt>
                <c:pt idx="6">
                  <c:v>469</c:v>
                </c:pt>
                <c:pt idx="7">
                  <c:v>126</c:v>
                </c:pt>
              </c:numCache>
            </c:numRef>
          </c:val>
        </c:ser>
        <c:ser>
          <c:idx val="2"/>
          <c:order val="2"/>
          <c:tx>
            <c:v>počet hráčov - skupina Stred</c:v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2"/>
              <c:layout>
                <c:manualLayout>
                  <c:x val="3.4246464524437955E-3"/>
                  <c:y val="-1.3566868638527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4246464524437955E-3"/>
                  <c:y val="2.7133737277053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5616161311094889E-3"/>
                  <c:y val="1.356686863852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turnaje!$D$4:$D$11</c:f>
              <c:numCache>
                <c:formatCode>General</c:formatCode>
                <c:ptCount val="8"/>
                <c:pt idx="0">
                  <c:v>77</c:v>
                </c:pt>
                <c:pt idx="1">
                  <c:v>98</c:v>
                </c:pt>
                <c:pt idx="2">
                  <c:v>60</c:v>
                </c:pt>
                <c:pt idx="3">
                  <c:v>13</c:v>
                </c:pt>
                <c:pt idx="4">
                  <c:v>31</c:v>
                </c:pt>
                <c:pt idx="5">
                  <c:v>14</c:v>
                </c:pt>
                <c:pt idx="6">
                  <c:v>293</c:v>
                </c:pt>
                <c:pt idx="7">
                  <c:v>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283456"/>
        <c:axId val="86407936"/>
      </c:barChart>
      <c:catAx>
        <c:axId val="123283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k-SK" dirty="0"/>
                  <a:t>kategória</a:t>
                </a:r>
              </a:p>
            </c:rich>
          </c:tx>
          <c:layout>
            <c:manualLayout>
              <c:xMode val="edge"/>
              <c:yMode val="edge"/>
              <c:x val="0.4938781204308576"/>
              <c:y val="0.8041555463461803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k-SK"/>
          </a:p>
        </c:txPr>
        <c:crossAx val="86407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40793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k-SK" dirty="0"/>
                  <a:t>počet hráčov</a:t>
                </a:r>
              </a:p>
            </c:rich>
          </c:tx>
          <c:layout>
            <c:manualLayout>
              <c:xMode val="edge"/>
              <c:yMode val="edge"/>
              <c:x val="3.2653064874556784E-2"/>
              <c:y val="0.3916922226826909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k-SK"/>
          </a:p>
        </c:txPr>
        <c:crossAx val="12328345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8045759612246087"/>
          <c:y val="0.88345158171018101"/>
          <c:w val="0.72787133294879891"/>
          <c:h val="9.198701478104710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rgbClr val="FFFF00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k-S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75" b="1" i="0" u="sng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sk-SK" sz="1100" dirty="0"/>
              <a:t>Počet turnajov odohraných hráčmi GPX v ročníkoch</a:t>
            </a:r>
            <a:r>
              <a:rPr lang="sk-SK" sz="1100" baseline="0" dirty="0"/>
              <a:t> </a:t>
            </a:r>
            <a:r>
              <a:rPr lang="sk-SK" sz="1100" dirty="0"/>
              <a:t>2014/15 a 2015/16</a:t>
            </a:r>
          </a:p>
        </c:rich>
      </c:tx>
      <c:layout>
        <c:manualLayout>
          <c:xMode val="edge"/>
          <c:yMode val="edge"/>
          <c:x val="0.15870586284572671"/>
          <c:y val="3.314929007368055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634832310249175"/>
          <c:y val="0.19337016574585636"/>
          <c:w val="0.85208076433753577"/>
          <c:h val="0.50828729281767959"/>
        </c:manualLayout>
      </c:layout>
      <c:barChart>
        <c:barDir val="col"/>
        <c:grouping val="clustered"/>
        <c:varyColors val="0"/>
        <c:ser>
          <c:idx val="1"/>
          <c:order val="0"/>
          <c:tx>
            <c:v>počet hráčov - 2014/15</c:v>
          </c:tx>
          <c:spPr>
            <a:solidFill>
              <a:srgbClr val="07CF1F"/>
            </a:solidFill>
          </c:spPr>
          <c:invertIfNegative val="0"/>
          <c:cat>
            <c:numRef>
              <c:f>'hráči-turnaje 2'!$B$5:$B$27</c:f>
              <c:numCache>
                <c:formatCode>General</c:formatCode>
                <c:ptCount val="23"/>
                <c:pt idx="0">
                  <c:v>30</c:v>
                </c:pt>
                <c:pt idx="1">
                  <c:v>22</c:v>
                </c:pt>
                <c:pt idx="2">
                  <c:v>21</c:v>
                </c:pt>
                <c:pt idx="3">
                  <c:v>20</c:v>
                </c:pt>
                <c:pt idx="4">
                  <c:v>19</c:v>
                </c:pt>
                <c:pt idx="5">
                  <c:v>18</c:v>
                </c:pt>
                <c:pt idx="6">
                  <c:v>17</c:v>
                </c:pt>
                <c:pt idx="7">
                  <c:v>16</c:v>
                </c:pt>
                <c:pt idx="8">
                  <c:v>15</c:v>
                </c:pt>
                <c:pt idx="9">
                  <c:v>14</c:v>
                </c:pt>
                <c:pt idx="10">
                  <c:v>13</c:v>
                </c:pt>
                <c:pt idx="11">
                  <c:v>12</c:v>
                </c:pt>
                <c:pt idx="12">
                  <c:v>11</c:v>
                </c:pt>
                <c:pt idx="13">
                  <c:v>10</c:v>
                </c:pt>
                <c:pt idx="14">
                  <c:v>9</c:v>
                </c:pt>
                <c:pt idx="15">
                  <c:v>8</c:v>
                </c:pt>
                <c:pt idx="16">
                  <c:v>7</c:v>
                </c:pt>
                <c:pt idx="17">
                  <c:v>6</c:v>
                </c:pt>
                <c:pt idx="18">
                  <c:v>5</c:v>
                </c:pt>
                <c:pt idx="19">
                  <c:v>4</c:v>
                </c:pt>
                <c:pt idx="20">
                  <c:v>3</c:v>
                </c:pt>
                <c:pt idx="21">
                  <c:v>2</c:v>
                </c:pt>
                <c:pt idx="22">
                  <c:v>1</c:v>
                </c:pt>
              </c:numCache>
            </c:numRef>
          </c:cat>
          <c:val>
            <c:numRef>
              <c:f>'hráči-turnaje 2'!$C$5:$C$27</c:f>
              <c:numCache>
                <c:formatCode>General</c:formatCode>
                <c:ptCount val="23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5</c:v>
                </c:pt>
                <c:pt idx="7">
                  <c:v>12</c:v>
                </c:pt>
                <c:pt idx="8">
                  <c:v>8</c:v>
                </c:pt>
                <c:pt idx="9">
                  <c:v>7</c:v>
                </c:pt>
                <c:pt idx="10">
                  <c:v>8</c:v>
                </c:pt>
                <c:pt idx="11">
                  <c:v>14</c:v>
                </c:pt>
                <c:pt idx="12">
                  <c:v>13</c:v>
                </c:pt>
                <c:pt idx="13">
                  <c:v>19</c:v>
                </c:pt>
                <c:pt idx="14">
                  <c:v>31</c:v>
                </c:pt>
                <c:pt idx="15">
                  <c:v>36</c:v>
                </c:pt>
                <c:pt idx="16">
                  <c:v>49</c:v>
                </c:pt>
                <c:pt idx="17">
                  <c:v>55</c:v>
                </c:pt>
                <c:pt idx="18">
                  <c:v>68</c:v>
                </c:pt>
                <c:pt idx="19">
                  <c:v>86</c:v>
                </c:pt>
                <c:pt idx="20">
                  <c:v>125</c:v>
                </c:pt>
                <c:pt idx="21">
                  <c:v>204</c:v>
                </c:pt>
                <c:pt idx="22">
                  <c:v>489</c:v>
                </c:pt>
              </c:numCache>
            </c:numRef>
          </c:val>
        </c:ser>
        <c:ser>
          <c:idx val="0"/>
          <c:order val="1"/>
          <c:tx>
            <c:v>počet hráčov - 2015/16</c:v>
          </c:tx>
          <c:spPr>
            <a:solidFill>
              <a:srgbClr val="FF0000"/>
            </a:solidFill>
          </c:spPr>
          <c:invertIfNegative val="0"/>
          <c:cat>
            <c:numRef>
              <c:f>'hráči-turnaje 2'!$B$5:$B$27</c:f>
              <c:numCache>
                <c:formatCode>General</c:formatCode>
                <c:ptCount val="23"/>
                <c:pt idx="0">
                  <c:v>30</c:v>
                </c:pt>
                <c:pt idx="1">
                  <c:v>22</c:v>
                </c:pt>
                <c:pt idx="2">
                  <c:v>21</c:v>
                </c:pt>
                <c:pt idx="3">
                  <c:v>20</c:v>
                </c:pt>
                <c:pt idx="4">
                  <c:v>19</c:v>
                </c:pt>
                <c:pt idx="5">
                  <c:v>18</c:v>
                </c:pt>
                <c:pt idx="6">
                  <c:v>17</c:v>
                </c:pt>
                <c:pt idx="7">
                  <c:v>16</c:v>
                </c:pt>
                <c:pt idx="8">
                  <c:v>15</c:v>
                </c:pt>
                <c:pt idx="9">
                  <c:v>14</c:v>
                </c:pt>
                <c:pt idx="10">
                  <c:v>13</c:v>
                </c:pt>
                <c:pt idx="11">
                  <c:v>12</c:v>
                </c:pt>
                <c:pt idx="12">
                  <c:v>11</c:v>
                </c:pt>
                <c:pt idx="13">
                  <c:v>10</c:v>
                </c:pt>
                <c:pt idx="14">
                  <c:v>9</c:v>
                </c:pt>
                <c:pt idx="15">
                  <c:v>8</c:v>
                </c:pt>
                <c:pt idx="16">
                  <c:v>7</c:v>
                </c:pt>
                <c:pt idx="17">
                  <c:v>6</c:v>
                </c:pt>
                <c:pt idx="18">
                  <c:v>5</c:v>
                </c:pt>
                <c:pt idx="19">
                  <c:v>4</c:v>
                </c:pt>
                <c:pt idx="20">
                  <c:v>3</c:v>
                </c:pt>
                <c:pt idx="21">
                  <c:v>2</c:v>
                </c:pt>
                <c:pt idx="22">
                  <c:v>1</c:v>
                </c:pt>
              </c:numCache>
            </c:numRef>
          </c:cat>
          <c:val>
            <c:numRef>
              <c:f>'hráči-turnaje 2'!$D$5:$D$27</c:f>
              <c:numCache>
                <c:formatCode>General</c:formatCode>
                <c:ptCount val="23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7</c:v>
                </c:pt>
                <c:pt idx="11">
                  <c:v>11</c:v>
                </c:pt>
                <c:pt idx="12">
                  <c:v>16</c:v>
                </c:pt>
                <c:pt idx="13">
                  <c:v>27</c:v>
                </c:pt>
                <c:pt idx="14">
                  <c:v>28</c:v>
                </c:pt>
                <c:pt idx="15">
                  <c:v>31</c:v>
                </c:pt>
                <c:pt idx="16">
                  <c:v>46</c:v>
                </c:pt>
                <c:pt idx="17">
                  <c:v>80</c:v>
                </c:pt>
                <c:pt idx="18">
                  <c:v>96</c:v>
                </c:pt>
                <c:pt idx="19">
                  <c:v>82</c:v>
                </c:pt>
                <c:pt idx="20">
                  <c:v>140</c:v>
                </c:pt>
                <c:pt idx="21">
                  <c:v>255</c:v>
                </c:pt>
                <c:pt idx="22">
                  <c:v>502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513472"/>
        <c:axId val="86363520"/>
      </c:barChart>
      <c:catAx>
        <c:axId val="121513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k-SK" dirty="0"/>
                  <a:t>počet turnajov</a:t>
                </a:r>
              </a:p>
            </c:rich>
          </c:tx>
          <c:layout>
            <c:manualLayout>
              <c:xMode val="edge"/>
              <c:yMode val="edge"/>
              <c:x val="0.46995409857280934"/>
              <c:y val="0.7983427252316351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k-SK"/>
          </a:p>
        </c:txPr>
        <c:crossAx val="86363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363520"/>
        <c:scaling>
          <c:orientation val="minMax"/>
          <c:max val="6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k-SK" dirty="0"/>
                  <a:t>počet hráčov</a:t>
                </a:r>
              </a:p>
            </c:rich>
          </c:tx>
          <c:layout>
            <c:manualLayout>
              <c:xMode val="edge"/>
              <c:yMode val="edge"/>
              <c:x val="2.465331278890601E-2"/>
              <c:y val="0.3149171172880498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k-SK"/>
          </a:p>
        </c:txPr>
        <c:crossAx val="12151347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egendEntry>
        <c:idx val="0"/>
        <c:txPr>
          <a:bodyPr/>
          <a:lstStyle/>
          <a:p>
            <a:pPr>
              <a:defRPr sz="103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k-SK"/>
          </a:p>
        </c:txPr>
      </c:legendEntry>
      <c:legendEntry>
        <c:idx val="1"/>
        <c:txPr>
          <a:bodyPr/>
          <a:lstStyle/>
          <a:p>
            <a:pPr>
              <a:defRPr sz="103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k-SK"/>
          </a:p>
        </c:txPr>
      </c:legendEntry>
      <c:layout>
        <c:manualLayout>
          <c:xMode val="edge"/>
          <c:yMode val="edge"/>
          <c:x val="0.26348260396572154"/>
          <c:y val="0.90213958194984656"/>
          <c:w val="0.59864908257808302"/>
          <c:h val="5.8456692913385844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rgbClr val="FFFF00"/>
    </a:solidFill>
    <a:ln w="3175">
      <a:solidFill>
        <a:srgbClr val="000000"/>
      </a:solidFill>
      <a:prstDash val="solid"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k-SK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k-SK" sz="1000" u="sng" dirty="0">
                <a:latin typeface="Arial" panose="020B0604020202020204" pitchFamily="34" charset="0"/>
                <a:cs typeface="Arial" panose="020B0604020202020204" pitchFamily="34" charset="0"/>
              </a:rPr>
              <a:t>Počet</a:t>
            </a:r>
            <a:r>
              <a:rPr lang="sk-SK" sz="1000" u="sng" baseline="0" dirty="0">
                <a:latin typeface="Arial" panose="020B0604020202020204" pitchFamily="34" charset="0"/>
                <a:cs typeface="Arial" panose="020B0604020202020204" pitchFamily="34" charset="0"/>
              </a:rPr>
              <a:t> turnajov odohraných hráčmi GPX v ročníku 2014/15</a:t>
            </a:r>
            <a:endParaRPr lang="en-US" sz="1000" u="sng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'hráči-turnaje 2'!$C$30</c:f>
              <c:strCache>
                <c:ptCount val="1"/>
                <c:pt idx="0">
                  <c:v>2014/15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8E3932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Lbls>
            <c:dLbl>
              <c:idx val="2"/>
              <c:layout>
                <c:manualLayout>
                  <c:x val="0.18361510067636994"/>
                  <c:y val="-8.66575088643634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'hráči-turnaje 2'!$B$31:$B$35</c:f>
              <c:strCache>
                <c:ptCount val="5"/>
                <c:pt idx="0">
                  <c:v>1 turnaj</c:v>
                </c:pt>
                <c:pt idx="1">
                  <c:v>2 turnaje</c:v>
                </c:pt>
                <c:pt idx="2">
                  <c:v>3 až 6 turnajov</c:v>
                </c:pt>
                <c:pt idx="3">
                  <c:v>7 až 10 turnajov</c:v>
                </c:pt>
                <c:pt idx="4">
                  <c:v>11 a viac turnajov</c:v>
                </c:pt>
              </c:strCache>
            </c:strRef>
          </c:cat>
          <c:val>
            <c:numRef>
              <c:f>'hráči-turnaje 2'!$C$31:$C$35</c:f>
              <c:numCache>
                <c:formatCode>0</c:formatCode>
                <c:ptCount val="5"/>
                <c:pt idx="0">
                  <c:v>489</c:v>
                </c:pt>
                <c:pt idx="1">
                  <c:v>204</c:v>
                </c:pt>
                <c:pt idx="2">
                  <c:v>334</c:v>
                </c:pt>
                <c:pt idx="3">
                  <c:v>135</c:v>
                </c:pt>
                <c:pt idx="4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chemeClr val="bg1">
            <a:lumMod val="85000"/>
          </a:schemeClr>
        </a:solidFill>
      </c:spPr>
    </c:plotArea>
    <c:legend>
      <c:legendPos val="b"/>
      <c:layout/>
      <c:overlay val="0"/>
      <c:spPr>
        <a:solidFill>
          <a:schemeClr val="bg1"/>
        </a:solidFill>
      </c:spPr>
      <c:txPr>
        <a:bodyPr/>
        <a:lstStyle/>
        <a:p>
          <a:pPr>
            <a:defRPr sz="8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rgbClr val="FFFF00"/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k-SK" sz="1000" b="1" i="0" u="sng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Počet turnajov odohraných hráčmi GPX v ročníku 2015/16</a:t>
            </a:r>
            <a:endParaRPr lang="sk-SK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k-SK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'hráči-turnaje 2'!$D$30</c:f>
              <c:strCache>
                <c:ptCount val="1"/>
                <c:pt idx="0">
                  <c:v>2015/16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8E3932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'hráči-turnaje 2'!$B$31:$B$35</c:f>
              <c:strCache>
                <c:ptCount val="5"/>
                <c:pt idx="0">
                  <c:v>1 turnaj</c:v>
                </c:pt>
                <c:pt idx="1">
                  <c:v>2 turnaje</c:v>
                </c:pt>
                <c:pt idx="2">
                  <c:v>3 až 6 turnajov</c:v>
                </c:pt>
                <c:pt idx="3">
                  <c:v>7 až 10 turnajov</c:v>
                </c:pt>
                <c:pt idx="4">
                  <c:v>11 a viac turnajov</c:v>
                </c:pt>
              </c:strCache>
            </c:strRef>
          </c:cat>
          <c:val>
            <c:numRef>
              <c:f>'hráči-turnaje 2'!$D$31:$D$35</c:f>
              <c:numCache>
                <c:formatCode>General</c:formatCode>
                <c:ptCount val="5"/>
                <c:pt idx="0">
                  <c:v>502</c:v>
                </c:pt>
                <c:pt idx="1">
                  <c:v>255</c:v>
                </c:pt>
                <c:pt idx="2">
                  <c:v>398</c:v>
                </c:pt>
                <c:pt idx="3">
                  <c:v>132</c:v>
                </c:pt>
                <c:pt idx="4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chemeClr val="bg1">
            <a:lumMod val="85000"/>
          </a:schemeClr>
        </a:solidFill>
      </c:spPr>
    </c:plotArea>
    <c:legend>
      <c:legendPos val="b"/>
      <c:layout/>
      <c:overlay val="0"/>
      <c:spPr>
        <a:solidFill>
          <a:schemeClr val="bg1"/>
        </a:solidFill>
      </c:spPr>
      <c:txPr>
        <a:bodyPr/>
        <a:lstStyle/>
        <a:p>
          <a:pPr rtl="0">
            <a:defRPr sz="8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rgbClr val="FFFF00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k-SK" dirty="0"/>
              <a:t>C</a:t>
            </a:r>
            <a:r>
              <a:rPr lang="en-US" dirty="0"/>
              <a:t>elková účasť hráčov na turnajoch</a:t>
            </a:r>
            <a:r>
              <a:rPr lang="sk-SK" dirty="0"/>
              <a:t> </a:t>
            </a:r>
            <a:r>
              <a:rPr lang="sk-SK" dirty="0" smtClean="0"/>
              <a:t>GPX mládeže </a:t>
            </a:r>
            <a:endParaRPr lang="sk-SK" dirty="0"/>
          </a:p>
          <a:p>
            <a:pPr>
              <a:defRPr/>
            </a:pPr>
            <a:r>
              <a:rPr lang="sk-SK" dirty="0"/>
              <a:t>v jednotlivých ročníkoch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celková účasť hráčov na turnajoch</c:v>
          </c:tx>
          <c:invertIfNegative val="0"/>
          <c:dLbls>
            <c:dLbl>
              <c:idx val="0"/>
              <c:layout>
                <c:manualLayout>
                  <c:x val="0"/>
                  <c:y val="-2.7093680132439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41844873057735E-3"/>
                  <c:y val="-2.2578066777032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2283689746114286E-3"/>
                  <c:y val="-9.0312267108130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'porovnanie ročníkov'!$C$48:$K$48</c:f>
              <c:strCache>
                <c:ptCount val="9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</c:strCache>
            </c:strRef>
          </c:cat>
          <c:val>
            <c:numRef>
              <c:f>'porovnanie ročníkov'!$C$55:$K$55</c:f>
              <c:numCache>
                <c:formatCode>General</c:formatCode>
                <c:ptCount val="9"/>
                <c:pt idx="0">
                  <c:v>2548</c:v>
                </c:pt>
                <c:pt idx="1">
                  <c:v>3262</c:v>
                </c:pt>
                <c:pt idx="2">
                  <c:v>3312</c:v>
                </c:pt>
                <c:pt idx="3">
                  <c:v>3517</c:v>
                </c:pt>
                <c:pt idx="4">
                  <c:v>4000</c:v>
                </c:pt>
                <c:pt idx="5">
                  <c:v>4955</c:v>
                </c:pt>
                <c:pt idx="6">
                  <c:v>5089</c:v>
                </c:pt>
                <c:pt idx="7">
                  <c:v>4719</c:v>
                </c:pt>
                <c:pt idx="8">
                  <c:v>4612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819520"/>
        <c:axId val="86366400"/>
      </c:barChart>
      <c:catAx>
        <c:axId val="123819520"/>
        <c:scaling>
          <c:orientation val="minMax"/>
        </c:scaling>
        <c:delete val="0"/>
        <c:axPos val="b"/>
        <c:majorTickMark val="out"/>
        <c:minorTickMark val="none"/>
        <c:tickLblPos val="nextTo"/>
        <c:crossAx val="86366400"/>
        <c:crosses val="autoZero"/>
        <c:auto val="1"/>
        <c:lblAlgn val="ctr"/>
        <c:lblOffset val="100"/>
        <c:noMultiLvlLbl val="0"/>
      </c:catAx>
      <c:valAx>
        <c:axId val="86366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sk-SK"/>
          </a:p>
        </c:txPr>
        <c:crossAx val="123819520"/>
        <c:crosses val="autoZero"/>
        <c:crossBetween val="between"/>
      </c:valAx>
      <c:spPr>
        <a:solidFill>
          <a:schemeClr val="bg1"/>
        </a:solidFill>
      </c:spPr>
    </c:plotArea>
    <c:legend>
      <c:legendPos val="b"/>
      <c:layout/>
      <c:overlay val="0"/>
      <c:spPr>
        <a:solidFill>
          <a:schemeClr val="bg1"/>
        </a:solidFill>
      </c:spPr>
      <c:txPr>
        <a:bodyPr/>
        <a:lstStyle/>
        <a:p>
          <a:pPr>
            <a:defRPr b="1"/>
          </a:pPr>
          <a:endParaRPr lang="sk-SK"/>
        </a:p>
      </c:txPr>
    </c:legend>
    <c:plotVisOnly val="1"/>
    <c:dispBlanksAs val="gap"/>
    <c:showDLblsOverMax val="0"/>
  </c:chart>
  <c:spPr>
    <a:solidFill>
      <a:srgbClr val="FFFF00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54623044096728E-2"/>
          <c:y val="3.4146341463414637E-2"/>
          <c:w val="0.89331436699857758"/>
          <c:h val="0.743902439024390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'porovnanie ročníkov'!$C$8:$C$9</c:f>
              <c:strCache>
                <c:ptCount val="1"/>
                <c:pt idx="0">
                  <c:v>Počet hráčov v katégóriách 2007/08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4.1666666666666666E-3"/>
                  <c:y val="-3.4364261168384879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sk-S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500000000000003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sk-S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0833333333333333E-3"/>
                  <c:y val="6.872852233676975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sk-S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666666666666666E-3"/>
                  <c:y val="1.03092783505154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sk-S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'porovnanie ročníkov'!$B$10:$B$15</c:f>
              <c:strCache>
                <c:ptCount val="6"/>
                <c:pt idx="0">
                  <c:v>CH14</c:v>
                </c:pt>
                <c:pt idx="1">
                  <c:v>CH11</c:v>
                </c:pt>
                <c:pt idx="2">
                  <c:v>CH8</c:v>
                </c:pt>
                <c:pt idx="3">
                  <c:v>D14</c:v>
                </c:pt>
                <c:pt idx="4">
                  <c:v>D11</c:v>
                </c:pt>
                <c:pt idx="5">
                  <c:v>D8</c:v>
                </c:pt>
              </c:strCache>
            </c:strRef>
          </c:cat>
          <c:val>
            <c:numRef>
              <c:f>'porovnanie ročníkov'!$C$10:$C$15</c:f>
              <c:numCache>
                <c:formatCode>General</c:formatCode>
                <c:ptCount val="6"/>
                <c:pt idx="0">
                  <c:v>244</c:v>
                </c:pt>
                <c:pt idx="1">
                  <c:v>258</c:v>
                </c:pt>
                <c:pt idx="2">
                  <c:v>116</c:v>
                </c:pt>
                <c:pt idx="3">
                  <c:v>58</c:v>
                </c:pt>
                <c:pt idx="4">
                  <c:v>68</c:v>
                </c:pt>
                <c:pt idx="5">
                  <c:v>30</c:v>
                </c:pt>
              </c:numCache>
            </c:numRef>
          </c:val>
        </c:ser>
        <c:ser>
          <c:idx val="1"/>
          <c:order val="1"/>
          <c:tx>
            <c:strRef>
              <c:f>'porovnanie ročníkov'!$D$8:$D$9</c:f>
              <c:strCache>
                <c:ptCount val="1"/>
                <c:pt idx="0">
                  <c:v>Počet hráčov v katégóriách 2008/09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dLbls>
            <c:dLbl>
              <c:idx val="4"/>
              <c:layout>
                <c:manualLayout>
                  <c:x val="0"/>
                  <c:y val="1.03092783505154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sk-S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'porovnanie ročníkov'!$B$10:$B$15</c:f>
              <c:strCache>
                <c:ptCount val="6"/>
                <c:pt idx="0">
                  <c:v>CH14</c:v>
                </c:pt>
                <c:pt idx="1">
                  <c:v>CH11</c:v>
                </c:pt>
                <c:pt idx="2">
                  <c:v>CH8</c:v>
                </c:pt>
                <c:pt idx="3">
                  <c:v>D14</c:v>
                </c:pt>
                <c:pt idx="4">
                  <c:v>D11</c:v>
                </c:pt>
                <c:pt idx="5">
                  <c:v>D8</c:v>
                </c:pt>
              </c:strCache>
            </c:strRef>
          </c:cat>
          <c:val>
            <c:numRef>
              <c:f>'porovnanie ročníkov'!$D$10:$D$15</c:f>
              <c:numCache>
                <c:formatCode>General</c:formatCode>
                <c:ptCount val="6"/>
                <c:pt idx="0">
                  <c:v>304</c:v>
                </c:pt>
                <c:pt idx="1">
                  <c:v>350</c:v>
                </c:pt>
                <c:pt idx="2">
                  <c:v>158</c:v>
                </c:pt>
                <c:pt idx="3">
                  <c:v>74</c:v>
                </c:pt>
                <c:pt idx="4">
                  <c:v>81</c:v>
                </c:pt>
                <c:pt idx="5">
                  <c:v>46</c:v>
                </c:pt>
              </c:numCache>
            </c:numRef>
          </c:val>
        </c:ser>
        <c:ser>
          <c:idx val="2"/>
          <c:order val="2"/>
          <c:tx>
            <c:v>Počet hráčov v kategóriách 2009/10</c:v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6.2500000000000003E-3"/>
                  <c:y val="6.872852233676975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sk-S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416666666666666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sk-S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500000000000385E-3"/>
                  <c:y val="1.030927835051552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sk-S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2500000000000003E-3"/>
                  <c:y val="1.03092783505154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sk-S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2500000000000003E-3"/>
                  <c:y val="1.03092783505154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sk-S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638800644811996E-17"/>
                  <c:y val="2.061855670103092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sk-S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'porovnanie ročníkov'!$E$10:$E$15</c:f>
              <c:numCache>
                <c:formatCode>General</c:formatCode>
                <c:ptCount val="6"/>
                <c:pt idx="0">
                  <c:v>264</c:v>
                </c:pt>
                <c:pt idx="1">
                  <c:v>265</c:v>
                </c:pt>
                <c:pt idx="2">
                  <c:v>151</c:v>
                </c:pt>
                <c:pt idx="3">
                  <c:v>79</c:v>
                </c:pt>
                <c:pt idx="4">
                  <c:v>77</c:v>
                </c:pt>
                <c:pt idx="5">
                  <c:v>38</c:v>
                </c:pt>
              </c:numCache>
            </c:numRef>
          </c:val>
        </c:ser>
        <c:ser>
          <c:idx val="3"/>
          <c:order val="3"/>
          <c:tx>
            <c:v>Počet hráčov v kategóriách 2010/11</c:v>
          </c:tx>
          <c:spPr>
            <a:solidFill>
              <a:srgbClr val="7030A0"/>
            </a:solidFill>
          </c:spPr>
          <c:invertIfNegative val="0"/>
          <c:dLbls>
            <c:dLbl>
              <c:idx val="2"/>
              <c:layout>
                <c:manualLayout>
                  <c:x val="3.793266951161688E-3"/>
                  <c:y val="-1.626016260162601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sk-S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'porovnanie ročníkov'!$F$10:$F$15</c:f>
              <c:numCache>
                <c:formatCode>General</c:formatCode>
                <c:ptCount val="6"/>
                <c:pt idx="0">
                  <c:v>334</c:v>
                </c:pt>
                <c:pt idx="1">
                  <c:v>327</c:v>
                </c:pt>
                <c:pt idx="2">
                  <c:v>156</c:v>
                </c:pt>
                <c:pt idx="3">
                  <c:v>64</c:v>
                </c:pt>
                <c:pt idx="4">
                  <c:v>74</c:v>
                </c:pt>
                <c:pt idx="5">
                  <c:v>37</c:v>
                </c:pt>
              </c:numCache>
            </c:numRef>
          </c:val>
        </c:ser>
        <c:ser>
          <c:idx val="4"/>
          <c:order val="4"/>
          <c:tx>
            <c:v>počet hráčov v kategóriách 2011/12</c:v>
          </c:tx>
          <c:spPr>
            <a:solidFill>
              <a:srgbClr val="0070C0"/>
            </a:solidFill>
          </c:spPr>
          <c:invertIfNegative val="0"/>
          <c:dLbls>
            <c:dLbl>
              <c:idx val="2"/>
              <c:layout>
                <c:manualLayout>
                  <c:x val="9.4831673779042207E-3"/>
                  <c:y val="3.252032520325203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sk-S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'porovnanie ročníkov'!$G$10:$G$15</c:f>
              <c:numCache>
                <c:formatCode>General</c:formatCode>
                <c:ptCount val="6"/>
                <c:pt idx="0">
                  <c:v>396</c:v>
                </c:pt>
                <c:pt idx="1">
                  <c:v>433</c:v>
                </c:pt>
                <c:pt idx="2">
                  <c:v>148</c:v>
                </c:pt>
                <c:pt idx="3">
                  <c:v>76</c:v>
                </c:pt>
                <c:pt idx="4">
                  <c:v>89</c:v>
                </c:pt>
                <c:pt idx="5">
                  <c:v>37</c:v>
                </c:pt>
              </c:numCache>
            </c:numRef>
          </c:val>
        </c:ser>
        <c:ser>
          <c:idx val="5"/>
          <c:order val="5"/>
          <c:tx>
            <c:v>Počet hráčov v kategóriách 2012/13</c:v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'porovnanie ročníkov'!$H$10:$H$15</c:f>
              <c:numCache>
                <c:formatCode>General</c:formatCode>
                <c:ptCount val="6"/>
                <c:pt idx="0">
                  <c:v>383</c:v>
                </c:pt>
                <c:pt idx="1">
                  <c:v>505</c:v>
                </c:pt>
                <c:pt idx="2">
                  <c:v>200</c:v>
                </c:pt>
                <c:pt idx="3">
                  <c:v>91</c:v>
                </c:pt>
                <c:pt idx="4">
                  <c:v>99</c:v>
                </c:pt>
                <c:pt idx="5">
                  <c:v>57</c:v>
                </c:pt>
              </c:numCache>
            </c:numRef>
          </c:val>
        </c:ser>
        <c:ser>
          <c:idx val="6"/>
          <c:order val="6"/>
          <c:tx>
            <c:v>Počet hráčov v kategóriách 2013/14</c:v>
          </c:tx>
          <c:spPr>
            <a:solidFill>
              <a:schemeClr val="accent6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'porovnanie ročníkov'!$I$10:$I$15</c:f>
              <c:numCache>
                <c:formatCode>General</c:formatCode>
                <c:ptCount val="6"/>
                <c:pt idx="0">
                  <c:v>396</c:v>
                </c:pt>
                <c:pt idx="1">
                  <c:v>505</c:v>
                </c:pt>
                <c:pt idx="2">
                  <c:v>197</c:v>
                </c:pt>
                <c:pt idx="3">
                  <c:v>84</c:v>
                </c:pt>
                <c:pt idx="4">
                  <c:v>112</c:v>
                </c:pt>
                <c:pt idx="5">
                  <c:v>61</c:v>
                </c:pt>
              </c:numCache>
            </c:numRef>
          </c:val>
        </c:ser>
        <c:ser>
          <c:idx val="7"/>
          <c:order val="7"/>
          <c:tx>
            <c:v>Počet hráčov v kategóriách 2014/15</c:v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'porovnanie ročníkov'!$J$10:$J$15</c:f>
              <c:numCache>
                <c:formatCode>General</c:formatCode>
                <c:ptCount val="6"/>
                <c:pt idx="0">
                  <c:v>352</c:v>
                </c:pt>
                <c:pt idx="1">
                  <c:v>482</c:v>
                </c:pt>
                <c:pt idx="2">
                  <c:v>176</c:v>
                </c:pt>
                <c:pt idx="3">
                  <c:v>70</c:v>
                </c:pt>
                <c:pt idx="4">
                  <c:v>111</c:v>
                </c:pt>
                <c:pt idx="5">
                  <c:v>48</c:v>
                </c:pt>
              </c:numCache>
            </c:numRef>
          </c:val>
        </c:ser>
        <c:ser>
          <c:idx val="8"/>
          <c:order val="8"/>
          <c:tx>
            <c:v>Počet hráčov v kategóriách 2015/16</c:v>
          </c:tx>
          <c:spPr>
            <a:solidFill>
              <a:srgbClr val="07CF1F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'porovnanie ročníkov'!$K$10:$K$15</c:f>
              <c:numCache>
                <c:formatCode>General</c:formatCode>
                <c:ptCount val="6"/>
                <c:pt idx="0">
                  <c:v>343</c:v>
                </c:pt>
                <c:pt idx="1">
                  <c:v>504</c:v>
                </c:pt>
                <c:pt idx="2">
                  <c:v>231</c:v>
                </c:pt>
                <c:pt idx="3">
                  <c:v>89</c:v>
                </c:pt>
                <c:pt idx="4">
                  <c:v>123</c:v>
                </c:pt>
                <c:pt idx="5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072960"/>
        <c:axId val="123502592"/>
      </c:barChart>
      <c:catAx>
        <c:axId val="12407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sk-SK"/>
          </a:p>
        </c:txPr>
        <c:crossAx val="123502592"/>
        <c:crosses val="autoZero"/>
        <c:auto val="1"/>
        <c:lblAlgn val="ctr"/>
        <c:lblOffset val="100"/>
        <c:noMultiLvlLbl val="0"/>
      </c:catAx>
      <c:valAx>
        <c:axId val="123502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sk-SK"/>
          </a:p>
        </c:txPr>
        <c:crossAx val="124072960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b"/>
      <c:layout/>
      <c:overlay val="0"/>
      <c:spPr>
        <a:solidFill>
          <a:schemeClr val="bg1"/>
        </a:solidFill>
      </c:spPr>
      <c:txPr>
        <a:bodyPr/>
        <a:lstStyle/>
        <a:p>
          <a:pPr>
            <a:defRPr b="0"/>
          </a:pPr>
          <a:endParaRPr lang="sk-SK"/>
        </a:p>
      </c:txPr>
    </c:legend>
    <c:plotVisOnly val="1"/>
    <c:dispBlanksAs val="gap"/>
    <c:showDLblsOverMax val="0"/>
  </c:chart>
  <c:spPr>
    <a:solidFill>
      <a:srgbClr val="FFFF00"/>
    </a:solidFill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BF24-CCE6-4A34-9C96-C2B620E5B2CE}" type="datetimeFigureOut">
              <a:rPr lang="sk-SK" smtClean="0"/>
              <a:pPr/>
              <a:t>14. 6. 2016</a:t>
            </a:fld>
            <a:endParaRPr lang="sk-SK" dirty="0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5D55-B90F-4880-A2B0-328992A2368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BF24-CCE6-4A34-9C96-C2B620E5B2CE}" type="datetimeFigureOut">
              <a:rPr lang="sk-SK" smtClean="0"/>
              <a:pPr/>
              <a:t>14. 6. 2016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5D55-B90F-4880-A2B0-328992A2368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BF24-CCE6-4A34-9C96-C2B620E5B2CE}" type="datetimeFigureOut">
              <a:rPr lang="sk-SK" smtClean="0"/>
              <a:pPr/>
              <a:t>14. 6. 2016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5D55-B90F-4880-A2B0-328992A2368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BF24-CCE6-4A34-9C96-C2B620E5B2CE}" type="datetimeFigureOut">
              <a:rPr lang="sk-SK" smtClean="0"/>
              <a:pPr/>
              <a:t>14. 6. 2016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5D55-B90F-4880-A2B0-328992A2368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BF24-CCE6-4A34-9C96-C2B620E5B2CE}" type="datetimeFigureOut">
              <a:rPr lang="sk-SK" smtClean="0"/>
              <a:pPr/>
              <a:t>14. 6. 2016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5D55-B90F-4880-A2B0-328992A2368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BF24-CCE6-4A34-9C96-C2B620E5B2CE}" type="datetimeFigureOut">
              <a:rPr lang="sk-SK" smtClean="0"/>
              <a:pPr/>
              <a:t>14. 6. 2016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5D55-B90F-4880-A2B0-328992A2368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BF24-CCE6-4A34-9C96-C2B620E5B2CE}" type="datetimeFigureOut">
              <a:rPr lang="sk-SK" smtClean="0"/>
              <a:pPr/>
              <a:t>14. 6. 2016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5D55-B90F-4880-A2B0-328992A2368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BF24-CCE6-4A34-9C96-C2B620E5B2CE}" type="datetimeFigureOut">
              <a:rPr lang="sk-SK" smtClean="0"/>
              <a:pPr/>
              <a:t>14. 6. 2016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5D55-B90F-4880-A2B0-328992A2368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BF24-CCE6-4A34-9C96-C2B620E5B2CE}" type="datetimeFigureOut">
              <a:rPr lang="sk-SK" smtClean="0"/>
              <a:pPr/>
              <a:t>14. 6. 2016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5D55-B90F-4880-A2B0-328992A2368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BF24-CCE6-4A34-9C96-C2B620E5B2CE}" type="datetimeFigureOut">
              <a:rPr lang="sk-SK" smtClean="0"/>
              <a:pPr/>
              <a:t>14. 6. 2016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5D55-B90F-4880-A2B0-328992A2368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BF24-CCE6-4A34-9C96-C2B620E5B2CE}" type="datetimeFigureOut">
              <a:rPr lang="sk-SK" smtClean="0"/>
              <a:pPr/>
              <a:t>14. 6. 2016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AA5D55-B90F-4880-A2B0-328992A23682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D7BF24-CCE6-4A34-9C96-C2B620E5B2CE}" type="datetimeFigureOut">
              <a:rPr lang="sk-SK" smtClean="0"/>
              <a:pPr/>
              <a:t>14. 6. 2016</a:t>
            </a:fld>
            <a:endParaRPr lang="sk-SK" dirty="0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AA5D55-B90F-4880-A2B0-328992A23682}" type="slidenum">
              <a:rPr lang="sk-SK" smtClean="0"/>
              <a:pPr/>
              <a:t>‹#›</a:t>
            </a:fld>
            <a:endParaRPr lang="sk-SK" dirty="0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rohacek.miroslav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google.com/mail/contacts/ui/ContactManager?js=RAW&amp;maximize=true&amp;hide=true&amp;position=absolute&amp;hl=sk&amp;emailsLink=true&amp;sk=true&amp;titleBar=false&amp;border=NONE&amp;eventCallback=ParentStub1275034551639&amp;zx=byhzhm-j3iayu" TargetMode="External"/><Relationship Id="rId2" Type="http://schemas.openxmlformats.org/officeDocument/2006/relationships/hyperlink" Target="http://gpx.jogo.sk/info.php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rohacek.miroslav@gmail.co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3429000"/>
            <a:ext cx="77724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800" dirty="0" smtClean="0"/>
              <a:t>9 rokov GPX mládeže </a:t>
            </a:r>
            <a:br>
              <a:rPr lang="sk-SK" sz="4800" dirty="0" smtClean="0"/>
            </a:br>
            <a:r>
              <a:rPr lang="sk-SK" sz="3600" dirty="0" smtClean="0"/>
              <a:t>2007/08 až 2015/16</a:t>
            </a:r>
            <a:r>
              <a:rPr lang="sk-SK" sz="4800" dirty="0" smtClean="0"/>
              <a:t/>
            </a:r>
            <a:br>
              <a:rPr lang="sk-SK" sz="4800" dirty="0" smtClean="0"/>
            </a:br>
            <a:r>
              <a:rPr lang="sk-SK" sz="3600" dirty="0" smtClean="0"/>
              <a:t>niečo zo štatistík</a:t>
            </a:r>
            <a:endParaRPr lang="sk-SK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1604" y="357166"/>
            <a:ext cx="6400800" cy="471494"/>
          </a:xfrm>
        </p:spPr>
        <p:txBody>
          <a:bodyPr>
            <a:normAutofit lnSpcReduction="10000"/>
          </a:bodyPr>
          <a:lstStyle/>
          <a:p>
            <a:pPr algn="ctr"/>
            <a:r>
              <a:rPr lang="sk-SK" dirty="0" smtClean="0"/>
              <a:t>Komisia pre náborové turnaje mládeže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769697" y="5715016"/>
            <a:ext cx="5701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FT FM Miroslav Roháček, </a:t>
            </a:r>
            <a:r>
              <a:rPr lang="sk-SK" dirty="0" smtClean="0">
                <a:hlinkClick r:id="rId2"/>
              </a:rPr>
              <a:t>rohacek.miroslav@gmail.com</a:t>
            </a:r>
            <a:endParaRPr lang="sk-SK" dirty="0"/>
          </a:p>
        </p:txBody>
      </p:sp>
      <p:pic>
        <p:nvPicPr>
          <p:cNvPr id="5" name="Obrázok 4" descr="logo-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1071546"/>
            <a:ext cx="2044642" cy="2044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Autofit/>
          </a:bodyPr>
          <a:lstStyle/>
          <a:p>
            <a:r>
              <a:rPr lang="sk-SK" sz="4000" dirty="0" smtClean="0"/>
              <a:t>Turnaje v jednotlivých krajoch</a:t>
            </a:r>
            <a:endParaRPr lang="sk-SK" sz="4000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261038"/>
              </p:ext>
            </p:extLst>
          </p:nvPr>
        </p:nvGraphicFramePr>
        <p:xfrm>
          <a:off x="467544" y="1700808"/>
          <a:ext cx="8345189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63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Počty hráčov – jednotlivé kategórie</a:t>
            </a:r>
            <a:endParaRPr lang="sk-SK" dirty="0"/>
          </a:p>
        </p:txBody>
      </p:sp>
      <p:graphicFrame>
        <p:nvGraphicFramePr>
          <p:cNvPr id="15" name="Graf 14"/>
          <p:cNvGraphicFramePr/>
          <p:nvPr>
            <p:extLst>
              <p:ext uri="{D42A27DB-BD31-4B8C-83A1-F6EECF244321}">
                <p14:modId xmlns:p14="http://schemas.microsoft.com/office/powerpoint/2010/main" val="3555252355"/>
              </p:ext>
            </p:extLst>
          </p:nvPr>
        </p:nvGraphicFramePr>
        <p:xfrm>
          <a:off x="899592" y="1412776"/>
          <a:ext cx="741682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81772"/>
          </a:xfrm>
        </p:spPr>
        <p:txBody>
          <a:bodyPr>
            <a:noAutofit/>
          </a:bodyPr>
          <a:lstStyle/>
          <a:p>
            <a:r>
              <a:rPr lang="sk-SK" sz="3600" dirty="0" smtClean="0"/>
              <a:t>Počty hráčov – jednotlivé kraje resp. okresy</a:t>
            </a:r>
            <a:endParaRPr lang="sk-SK" sz="3600" dirty="0"/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647104"/>
              </p:ext>
            </p:extLst>
          </p:nvPr>
        </p:nvGraphicFramePr>
        <p:xfrm>
          <a:off x="467544" y="1052736"/>
          <a:ext cx="8136908" cy="5112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557"/>
                <a:gridCol w="449778"/>
                <a:gridCol w="1093780"/>
                <a:gridCol w="1247113"/>
                <a:gridCol w="490668"/>
                <a:gridCol w="490668"/>
                <a:gridCol w="490668"/>
                <a:gridCol w="490668"/>
                <a:gridCol w="490668"/>
                <a:gridCol w="490668"/>
                <a:gridCol w="490668"/>
                <a:gridCol w="490668"/>
                <a:gridCol w="490668"/>
                <a:gridCol w="490668"/>
              </a:tblGrid>
              <a:tr h="277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Číslo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Skupina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Okres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07/08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08/09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09/10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10/11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11/12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12/13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13/14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14/15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15/16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Spolu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Stred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Žilinský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Žilina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solidFill>
                            <a:schemeClr val="tx1"/>
                          </a:solidFill>
                          <a:effectLst/>
                        </a:rPr>
                        <a:t>105</a:t>
                      </a:r>
                      <a:endParaRPr lang="sk-SK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66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131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135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100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72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58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63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774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Západ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Bratislavský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Bratislava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76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76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75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84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85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548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Východ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Košický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Košice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54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62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63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53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429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Stred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Banskobystrický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Banská Bystrica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61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60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66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63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366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5.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Západ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Trenčiansky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Ilava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55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53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54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356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6.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Východ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Prešovský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Stropkov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58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52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347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7.-8.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Západ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Nitriansky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Nitra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67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72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83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344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7.-8.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Východ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Prešovský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Prešov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59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54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67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344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9.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Stred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Žilinský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Čadca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89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51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67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319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10.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Východ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Prešovský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Bardejov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102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53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316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11.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Stred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Žilinský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Martin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52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308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12.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Východ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Prešovský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Snina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66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85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64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55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302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13.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Východ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Košický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Spišská Nová Ves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62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54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51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298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14.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Západ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Trnavský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Trnava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284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15.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Stred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Žilinský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Ružomberok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276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16.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Západ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Nitriansky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Nové Zámky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56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269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17.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Východ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Prešovský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Kežmarok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256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18.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Stred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Žilinský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Liptovský Mikuláš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255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19.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Západ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Trenčiansky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Považská Bystrica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247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20.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Západ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Trnavský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Senica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223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21.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Západ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Nitriansky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Komárno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203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22.-23.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Západ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Bratislavský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Malacky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186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22.-23.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Západ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Nitriansky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Topoľčany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55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51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186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24.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Západ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Trenčiansky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Prievidza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176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25.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Západ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Trenčiansky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Trenčín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57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68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173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26.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Východ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Prešovský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Poprad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168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27.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Východ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Prešovský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Humenné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69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159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28.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Západ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Trnavský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Skalica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154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29.-30.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Východ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Prešovský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Sabinov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146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29.-30.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Východ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Prešovský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Svidník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146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31.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Západ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Trenčiansky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Púchov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144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32.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Západ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Trnavský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Hlohovec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15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129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33.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Západ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Trnavský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Piešťany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128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34.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Východ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Košický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Michalovce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20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17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123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  <a:tr h="138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35.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Stred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Žilinský kraj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Kysucké Nové Mesto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23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8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16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12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19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b="1" dirty="0">
                          <a:effectLst/>
                        </a:rPr>
                        <a:t>114</a:t>
                      </a:r>
                      <a:endParaRPr lang="sk-SK" sz="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88" marR="30088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81772"/>
          </a:xfrm>
        </p:spPr>
        <p:txBody>
          <a:bodyPr>
            <a:noAutofit/>
          </a:bodyPr>
          <a:lstStyle/>
          <a:p>
            <a:r>
              <a:rPr lang="sk-SK" sz="3600" dirty="0" smtClean="0"/>
              <a:t>Počty hráčov – jednotlivé kraje resp. okresy</a:t>
            </a:r>
            <a:endParaRPr lang="sk-SK" sz="3600" dirty="0"/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972135"/>
              </p:ext>
            </p:extLst>
          </p:nvPr>
        </p:nvGraphicFramePr>
        <p:xfrm>
          <a:off x="395536" y="980728"/>
          <a:ext cx="8352925" cy="5544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225"/>
                <a:gridCol w="461720"/>
                <a:gridCol w="1122818"/>
                <a:gridCol w="1280222"/>
                <a:gridCol w="503694"/>
                <a:gridCol w="503694"/>
                <a:gridCol w="503694"/>
                <a:gridCol w="503694"/>
                <a:gridCol w="503694"/>
                <a:gridCol w="503694"/>
                <a:gridCol w="503694"/>
                <a:gridCol w="503694"/>
                <a:gridCol w="503694"/>
                <a:gridCol w="503694"/>
              </a:tblGrid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36.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chemeClr val="tx1"/>
                          </a:solidFill>
                          <a:effectLst/>
                        </a:rPr>
                        <a:t>Západ</a:t>
                      </a:r>
                      <a:endParaRPr lang="sk-SK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chemeClr val="tx1"/>
                          </a:solidFill>
                          <a:effectLst/>
                        </a:rPr>
                        <a:t>Trnavský kraj</a:t>
                      </a:r>
                      <a:endParaRPr lang="sk-SK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chemeClr val="tx1"/>
                          </a:solidFill>
                          <a:effectLst/>
                        </a:rPr>
                        <a:t>Dunajská Streda</a:t>
                      </a:r>
                      <a:endParaRPr lang="sk-SK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sk-SK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sk-SK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sk-SK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sk-SK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sk-SK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sk-SK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sk-SK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sk-SK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sk-SK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sk-SK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>
                    <a:solidFill>
                      <a:srgbClr val="E7EBF5"/>
                    </a:solidFill>
                  </a:tcPr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37.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Západ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Bratislavský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Senec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12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14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13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12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13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13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7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94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38.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Západ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Nitriansky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Levice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3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13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15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16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20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8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79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39.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Východ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Prešovský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Levoča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23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14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7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12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8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5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78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40.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Stred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Banskobystrický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Detva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22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2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17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18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76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41.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Východ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Košický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Gelnica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16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12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9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5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63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42.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Stred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Žilinský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Námestovo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9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49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rgbClr val="07CF1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58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43.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Západ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Bratislavský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Pezinok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9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6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5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47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44.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Západ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Trenčiansky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Myjava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14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5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2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46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45.-46.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Stred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Banskobystrický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Brezno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8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7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5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9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6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6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3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44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45.-46.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Východ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Prešovský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Stará Ľubovňa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6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7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5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5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3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5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5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44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47.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Stred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Banskobystrický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Zvolen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6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15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31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48.-49.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Západ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Trnavský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Galanta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5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8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5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3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24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48.-49.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Stred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Žilinský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Tvrdošín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2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6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8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5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2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24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50.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Stred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Žilinský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Dolný Kubín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8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18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51.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Stred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Žilinský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Turčianske Teplice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2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3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16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52.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Stred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Banskobystrický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Lučenec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2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3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13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53.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Stred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Banskobystrický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Krupina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3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3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12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54.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Stred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Banskobystrický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Žiar nad Hronom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2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5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2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55.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Stred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Banskobystrický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Banská Štiavnica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3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2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9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56.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Západ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Trenčiansky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Partizánske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2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7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57.-58.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Západ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Nitriansky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Šaľa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2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57.-58.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Východ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Prešovský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Vranov nad Topľou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2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4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59.-60.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Stred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Banskobystrický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Veľký Krtíš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3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3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59.-60.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N/A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N/A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N/A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2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3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61.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Stred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Banskobystrický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Žarnovica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2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62.-64.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Západ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Trenčiansky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Bánovce nad Bebravou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62.-64.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Západ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Trenčiansky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Bytča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62.-64.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Východ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Košický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Trebišov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65.-72.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Východ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Prešovský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Medzilaborce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65.-72.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Západ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Trenčiansky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Nové Mesto nad Váhom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65.-72.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Stred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Banskobystrický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Poltár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65.-72.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Stred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Banskobystrický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Revúca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65.-72.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Stred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Banskobystrický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Rimavská Sobota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65.-72.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Východ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Košický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Rožňava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65.-72.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Východ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Košický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Sobrance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4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65.-72.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Západ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Nitriansky kraj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Zlaté Moravce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0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  <a:tr h="159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sk-SK" sz="800" b="1" dirty="0">
                        <a:effectLst/>
                        <a:latin typeface="Calibri"/>
                      </a:endParaRPr>
                    </a:p>
                  </a:txBody>
                  <a:tcPr marL="29220" marR="2922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spolu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774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1013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874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992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1179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1335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1355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1239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1346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800" b="1" dirty="0">
                          <a:effectLst/>
                        </a:rPr>
                        <a:t>10107</a:t>
                      </a:r>
                      <a:endParaRPr lang="sk-SK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20" marR="2922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83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sk-SK" sz="3600" dirty="0" smtClean="0"/>
              <a:t>Počty hráčov </a:t>
            </a:r>
            <a:r>
              <a:rPr lang="sk-SK" sz="2400" dirty="0" smtClean="0"/>
              <a:t>- počet turnajov odohraných v 2014/15 a v 2015/16</a:t>
            </a:r>
            <a:endParaRPr lang="sk-SK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1131608"/>
          </a:xfrm>
        </p:spPr>
        <p:txBody>
          <a:bodyPr/>
          <a:lstStyle/>
          <a:p>
            <a:r>
              <a:rPr lang="sk-SK" dirty="0" smtClean="0"/>
              <a:t>Nárast hráčov o 107 hráčov z 1239 na 1346</a:t>
            </a:r>
          </a:p>
          <a:p>
            <a:r>
              <a:rPr lang="sk-SK" dirty="0" smtClean="0"/>
              <a:t>Nárast hráčov s počtom 2 </a:t>
            </a:r>
            <a:r>
              <a:rPr lang="en-US" dirty="0" smtClean="0"/>
              <a:t>(resp.</a:t>
            </a:r>
            <a:r>
              <a:rPr lang="sk-SK" dirty="0" smtClean="0"/>
              <a:t> 5 a 6</a:t>
            </a:r>
            <a:r>
              <a:rPr lang="en-US" dirty="0" smtClean="0"/>
              <a:t>)</a:t>
            </a:r>
            <a:r>
              <a:rPr lang="sk-SK" dirty="0" smtClean="0"/>
              <a:t> turnajov</a:t>
            </a:r>
          </a:p>
        </p:txBody>
      </p:sp>
      <p:graphicFrame>
        <p:nvGraphicFramePr>
          <p:cNvPr id="10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339634"/>
              </p:ext>
            </p:extLst>
          </p:nvPr>
        </p:nvGraphicFramePr>
        <p:xfrm>
          <a:off x="1259632" y="1988840"/>
          <a:ext cx="6613773" cy="435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7020272" y="3645024"/>
            <a:ext cx="473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+51</a:t>
            </a:r>
            <a:endParaRPr lang="sk-SK" sz="1600" b="1" dirty="0">
              <a:solidFill>
                <a:srgbClr val="FF00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940152" y="4377340"/>
            <a:ext cx="490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+25</a:t>
            </a:r>
            <a:endParaRPr lang="sk-SK" sz="1600" b="1" dirty="0">
              <a:solidFill>
                <a:srgbClr val="FF000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341998" y="4365104"/>
            <a:ext cx="50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+28</a:t>
            </a:r>
            <a:endParaRPr lang="sk-SK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Počty hráčov - najaktívnejší hráči</a:t>
            </a:r>
            <a:endParaRPr lang="sk-SK" dirty="0"/>
          </a:p>
        </p:txBody>
      </p:sp>
      <p:graphicFrame>
        <p:nvGraphicFramePr>
          <p:cNvPr id="20" name="Zástupný symbol obsahu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413804"/>
              </p:ext>
            </p:extLst>
          </p:nvPr>
        </p:nvGraphicFramePr>
        <p:xfrm>
          <a:off x="395538" y="1428742"/>
          <a:ext cx="8424934" cy="4690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007"/>
                <a:gridCol w="1321230"/>
                <a:gridCol w="926533"/>
                <a:gridCol w="489190"/>
                <a:gridCol w="545216"/>
                <a:gridCol w="414768"/>
                <a:gridCol w="1739341"/>
                <a:gridCol w="1559556"/>
                <a:gridCol w="380480"/>
                <a:gridCol w="563613"/>
              </a:tblGrid>
              <a:tr h="234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por.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priezvisko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meno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LOK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kat.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obl.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obec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škola(klub)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GPX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počet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</a:tr>
              <a:tr h="234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Šimalčíková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Sára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1193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D11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S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Liptovská Teplá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OSK RENOP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500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30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</a:tr>
              <a:tr h="234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Kovalík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Jakub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1345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CH14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V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Prešov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ZŠ Kúpeľná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438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22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</a:tr>
              <a:tr h="234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3.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Béreš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Tomáš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1000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CH14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Z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Levice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GAV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553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19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</a:tr>
              <a:tr h="234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4.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Icsek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Michael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1000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CH08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V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Košice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ZČ LN2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181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18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</a:tr>
              <a:tr h="234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5.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Weis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Jakub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1146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CH14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S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Banská Štiavnica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ŠK Opevnenie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563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18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</a:tr>
              <a:tr h="234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6.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Dujava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Adam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1000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CH08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V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Sabinov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ŠK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197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17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</a:tr>
              <a:tr h="234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7.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Zumrík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Lukáš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1095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CH11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S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Martin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MŠA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541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17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</a:tr>
              <a:tr h="234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8.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Mojčák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Kamil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1000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CH11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V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Prešov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ZŠ Mukačevská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275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17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</a:tr>
              <a:tr h="234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9.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Zumrík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Marek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1126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CH14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S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Martin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MŠA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545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17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</a:tr>
              <a:tr h="234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10.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Budzák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Tobiáš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1316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CH14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V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Poprad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Cirkevná s.škola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542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17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</a:tr>
              <a:tr h="234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11.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Burdza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Lukáš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1000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CH08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V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Košice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1.ŠK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293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16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</a:tr>
              <a:tr h="234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12.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Budzák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Damián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1000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CH11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V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Poprad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Cirkevná s.škola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328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16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</a:tr>
              <a:tr h="234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13.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Angelovič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Adrián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1000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CH14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V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Raslavice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ZŠ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349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16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</a:tr>
              <a:tr h="234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14.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Greš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Dominik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1269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CH14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V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Sabinov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ŠK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235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16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</a:tr>
              <a:tr h="234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15.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Tokarčík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Ján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1000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CH8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V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Hrabské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MŠA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216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15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</a:tr>
              <a:tr h="234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16.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Šošovičková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Martina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1068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D08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Z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Nová Dubnica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SZŠ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327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15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</a:tr>
              <a:tr h="234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17.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Jalc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Filip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1372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CH11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V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Humenné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Šachy Reintner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417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15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</a:tr>
              <a:tr h="234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18.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Lukáč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Jakub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1198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CH14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S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Banská Bystrica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ZŠ Radvanská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609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15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</a:tr>
              <a:tr h="234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19.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Angelovičová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Alexandra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1000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D14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V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Raslavice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ZŠ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227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15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32" marR="27832" marT="0" marB="0" anchor="ctr"/>
                </a:tc>
              </a:tr>
            </a:tbl>
          </a:graphicData>
        </a:graphic>
      </p:graphicFrame>
      <p:sp>
        <p:nvSpPr>
          <p:cNvPr id="6" name="Obdĺžnik 5"/>
          <p:cNvSpPr/>
          <p:nvPr/>
        </p:nvSpPr>
        <p:spPr>
          <a:xfrm>
            <a:off x="408300" y="1678767"/>
            <a:ext cx="8412172" cy="250033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408300" y="2636912"/>
            <a:ext cx="8412172" cy="21431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2123728" y="6236194"/>
            <a:ext cx="4808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00B0F0"/>
                </a:solidFill>
                <a:latin typeface="+mj-lt"/>
              </a:rPr>
              <a:t>12x Východ, 5x Stred, 2x Západ</a:t>
            </a:r>
            <a:endParaRPr lang="sk-SK" sz="28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419371" y="5688913"/>
            <a:ext cx="8412172" cy="21431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10334"/>
          </a:xfrm>
        </p:spPr>
        <p:txBody>
          <a:bodyPr>
            <a:noAutofit/>
          </a:bodyPr>
          <a:lstStyle/>
          <a:p>
            <a:r>
              <a:rPr lang="sk-SK" sz="2400" dirty="0" smtClean="0"/>
              <a:t>Počty hráčov - počet turnajov odohraných v 2014/15 a v 2015/16</a:t>
            </a:r>
            <a:endParaRPr lang="sk-SK" sz="2000" dirty="0"/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428596" y="1000108"/>
            <a:ext cx="8229600" cy="1143008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sk-SK" sz="2600" dirty="0"/>
              <a:t>m</a:t>
            </a:r>
            <a:r>
              <a:rPr lang="sk-SK" sz="2600" dirty="0" smtClean="0"/>
              <a:t>ierny pokles </a:t>
            </a:r>
            <a:r>
              <a:rPr kumimoji="0" lang="sk-S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„odpadu“ z </a:t>
            </a:r>
            <a:r>
              <a:rPr lang="sk-SK" sz="2600" noProof="0" dirty="0" smtClean="0"/>
              <a:t>40</a:t>
            </a:r>
            <a:r>
              <a:rPr kumimoji="0" lang="sk-S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(20</a:t>
            </a:r>
            <a:r>
              <a:rPr lang="sk-SK" sz="2600" dirty="0" smtClean="0"/>
              <a:t>14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sk-S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sk-S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lang="sk-SK" sz="2600" dirty="0" smtClean="0"/>
              <a:t>a</a:t>
            </a:r>
            <a:r>
              <a:rPr kumimoji="0" lang="sk-S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sk-SK" sz="2600" dirty="0" smtClean="0"/>
              <a:t>37</a:t>
            </a:r>
            <a:r>
              <a:rPr kumimoji="0" lang="sk-S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</a:t>
            </a:r>
            <a:r>
              <a:rPr kumimoji="0" lang="sk-S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/1</a:t>
            </a:r>
            <a:r>
              <a:rPr lang="sk-SK" sz="2600" noProof="0" dirty="0"/>
              <a:t>6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sk-SK" sz="2600" b="1" noProof="0" dirty="0" smtClean="0"/>
              <a:t>3</a:t>
            </a:r>
            <a:r>
              <a:rPr kumimoji="0" lang="sk-SK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hráčov</a:t>
            </a:r>
            <a:r>
              <a:rPr kumimoji="0" lang="sk-S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prešli z kategórie </a:t>
            </a:r>
            <a:r>
              <a:rPr lang="sk-SK" sz="2600" b="1" dirty="0" smtClean="0"/>
              <a:t>11 a viac</a:t>
            </a:r>
            <a:r>
              <a:rPr kumimoji="0" lang="sk-SK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turnajov </a:t>
            </a:r>
            <a:r>
              <a:rPr kumimoji="0" lang="sk-S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kategórie </a:t>
            </a:r>
            <a:r>
              <a:rPr kumimoji="0" lang="sk-SK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3-6 turnajov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sk-SK" sz="2600" b="1" dirty="0" smtClean="0"/>
              <a:t>3</a:t>
            </a:r>
            <a:r>
              <a:rPr kumimoji="0" lang="sk-SK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hráčov </a:t>
            </a:r>
            <a:r>
              <a:rPr kumimoji="0" lang="sk-S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prešlo z kategórie </a:t>
            </a:r>
            <a:r>
              <a:rPr lang="sk-SK" sz="2600" b="1" dirty="0"/>
              <a:t>1</a:t>
            </a:r>
            <a:r>
              <a:rPr kumimoji="0" lang="sk-SK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turnaj </a:t>
            </a:r>
            <a:r>
              <a:rPr kumimoji="0" lang="sk-S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kategórie </a:t>
            </a:r>
            <a:r>
              <a:rPr lang="sk-SK" sz="2600" b="1" dirty="0" smtClean="0"/>
              <a:t>2</a:t>
            </a:r>
            <a:r>
              <a:rPr kumimoji="0" lang="sk-SK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turnaje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sk-S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kategória</a:t>
            </a:r>
            <a:r>
              <a:rPr kumimoji="0" lang="sk-SK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hráčov 11 turnajov a viac klesla</a:t>
            </a:r>
            <a:r>
              <a:rPr kumimoji="0" lang="sk-S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 </a:t>
            </a:r>
            <a:r>
              <a:rPr lang="sk-SK" sz="2600" b="1" noProof="0" dirty="0" smtClean="0"/>
              <a:t>4</a:t>
            </a:r>
            <a:r>
              <a:rPr kumimoji="0" lang="sk-SK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  <a:endParaRPr kumimoji="0" lang="sk-SK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Graf 12"/>
          <p:cNvGraphicFramePr/>
          <p:nvPr>
            <p:extLst>
              <p:ext uri="{D42A27DB-BD31-4B8C-83A1-F6EECF244321}">
                <p14:modId xmlns:p14="http://schemas.microsoft.com/office/powerpoint/2010/main" val="2180178994"/>
              </p:ext>
            </p:extLst>
          </p:nvPr>
        </p:nvGraphicFramePr>
        <p:xfrm>
          <a:off x="179512" y="2348880"/>
          <a:ext cx="43638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BlokTextu 9"/>
          <p:cNvSpPr txBox="1"/>
          <p:nvPr/>
        </p:nvSpPr>
        <p:spPr>
          <a:xfrm>
            <a:off x="318319" y="2708920"/>
            <a:ext cx="1324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546 hráčov</a:t>
            </a:r>
            <a:endParaRPr lang="sk-SK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Graf 13"/>
          <p:cNvGraphicFramePr/>
          <p:nvPr>
            <p:extLst>
              <p:ext uri="{D42A27DB-BD31-4B8C-83A1-F6EECF244321}">
                <p14:modId xmlns:p14="http://schemas.microsoft.com/office/powerpoint/2010/main" val="2457188648"/>
              </p:ext>
            </p:extLst>
          </p:nvPr>
        </p:nvGraphicFramePr>
        <p:xfrm>
          <a:off x="4716016" y="2348880"/>
          <a:ext cx="424847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bdĺžnik 8"/>
          <p:cNvSpPr/>
          <p:nvPr/>
        </p:nvSpPr>
        <p:spPr>
          <a:xfrm rot="18044014">
            <a:off x="5242096" y="4472545"/>
            <a:ext cx="2877208" cy="1130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4860032" y="2835791"/>
            <a:ext cx="132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588 hráčov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5" name="Obdĺžnik 14"/>
          <p:cNvSpPr/>
          <p:nvPr/>
        </p:nvSpPr>
        <p:spPr>
          <a:xfrm rot="18044014">
            <a:off x="748830" y="4287168"/>
            <a:ext cx="2877208" cy="1130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/>
      <p:bldP spid="9" grpId="0" animBg="1"/>
      <p:bldP spid="11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53210"/>
          </a:xfrm>
        </p:spPr>
        <p:txBody>
          <a:bodyPr>
            <a:noAutofit/>
          </a:bodyPr>
          <a:lstStyle/>
          <a:p>
            <a:r>
              <a:rPr lang="sk-SK" sz="2800" dirty="0" smtClean="0"/>
              <a:t>Počty hráčov – nárast/pokles 2014/15 versus 2015/16</a:t>
            </a:r>
            <a:endParaRPr lang="sk-SK" sz="2800" dirty="0"/>
          </a:p>
        </p:txBody>
      </p:sp>
      <p:sp>
        <p:nvSpPr>
          <p:cNvPr id="21" name="BlokTextu 20"/>
          <p:cNvSpPr txBox="1"/>
          <p:nvPr/>
        </p:nvSpPr>
        <p:spPr>
          <a:xfrm>
            <a:off x="1006953" y="1089052"/>
            <a:ext cx="314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07CF1F"/>
                </a:solidFill>
              </a:rPr>
              <a:t>Najväčšie nárasty 9.ročníka</a:t>
            </a:r>
            <a:endParaRPr lang="sk-SK" b="1" dirty="0">
              <a:solidFill>
                <a:srgbClr val="07CF1F"/>
              </a:solidFill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5084594" y="1089052"/>
            <a:ext cx="320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Najväčšie poklesy 9.ročníka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42" name="Obdĺžnik 41"/>
          <p:cNvSpPr/>
          <p:nvPr/>
        </p:nvSpPr>
        <p:spPr>
          <a:xfrm>
            <a:off x="857224" y="1714488"/>
            <a:ext cx="30718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- Humenné (+45), </a:t>
            </a:r>
          </a:p>
          <a:p>
            <a:r>
              <a:rPr lang="sk-SK" b="1" dirty="0" smtClean="0"/>
              <a:t>- Námestovo (+40), </a:t>
            </a:r>
          </a:p>
          <a:p>
            <a:r>
              <a:rPr lang="sk-SK" b="1" dirty="0" smtClean="0"/>
              <a:t>- Skalica (+19), </a:t>
            </a:r>
          </a:p>
          <a:p>
            <a:r>
              <a:rPr lang="sk-SK" b="1" dirty="0" smtClean="0"/>
              <a:t>- Košice (+15), </a:t>
            </a:r>
          </a:p>
          <a:p>
            <a:r>
              <a:rPr lang="sk-SK" b="1" dirty="0" smtClean="0"/>
              <a:t>- Prievidza (+15), </a:t>
            </a:r>
          </a:p>
          <a:p>
            <a:r>
              <a:rPr lang="sk-SK" b="1" dirty="0" smtClean="0"/>
              <a:t>- Komárno (+13), </a:t>
            </a:r>
          </a:p>
          <a:p>
            <a:r>
              <a:rPr lang="sk-SK" b="1" dirty="0" smtClean="0"/>
              <a:t>- Poprad (+13), </a:t>
            </a:r>
          </a:p>
          <a:p>
            <a:r>
              <a:rPr lang="sk-SK" b="1" dirty="0" smtClean="0"/>
              <a:t>- Považská Bystrica (+13),</a:t>
            </a:r>
          </a:p>
          <a:p>
            <a:r>
              <a:rPr lang="sk-SK" b="1" dirty="0" smtClean="0"/>
              <a:t>- Prešov (+13),</a:t>
            </a:r>
          </a:p>
          <a:p>
            <a:r>
              <a:rPr lang="sk-SK" b="1" dirty="0" smtClean="0"/>
              <a:t>- Nitra (+10).</a:t>
            </a:r>
            <a:endParaRPr lang="sk-SK" b="1" dirty="0"/>
          </a:p>
        </p:txBody>
      </p:sp>
      <p:sp>
        <p:nvSpPr>
          <p:cNvPr id="43" name="Obdĺžnik 42"/>
          <p:cNvSpPr/>
          <p:nvPr/>
        </p:nvSpPr>
        <p:spPr>
          <a:xfrm>
            <a:off x="5000628" y="1802853"/>
            <a:ext cx="27663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-  </a:t>
            </a:r>
            <a:r>
              <a:rPr lang="it-IT" b="1" dirty="0" smtClean="0"/>
              <a:t>B</a:t>
            </a:r>
            <a:r>
              <a:rPr lang="sk-SK" b="1" dirty="0" smtClean="0"/>
              <a:t>anská Bystric</a:t>
            </a:r>
            <a:r>
              <a:rPr lang="it-IT" b="1" dirty="0" smtClean="0"/>
              <a:t>a (-</a:t>
            </a:r>
            <a:r>
              <a:rPr lang="sk-SK" b="1" dirty="0" smtClean="0"/>
              <a:t>15</a:t>
            </a:r>
            <a:r>
              <a:rPr lang="it-IT" b="1" dirty="0" smtClean="0"/>
              <a:t>), </a:t>
            </a:r>
            <a:endParaRPr lang="sk-SK" b="1" dirty="0" smtClean="0"/>
          </a:p>
          <a:p>
            <a:r>
              <a:rPr lang="sk-SK" b="1" dirty="0" smtClean="0"/>
              <a:t>-  Levice</a:t>
            </a:r>
            <a:r>
              <a:rPr lang="it-IT" b="1" dirty="0" smtClean="0"/>
              <a:t> (-1</a:t>
            </a:r>
            <a:r>
              <a:rPr lang="sk-SK" b="1" dirty="0" smtClean="0"/>
              <a:t>2</a:t>
            </a:r>
            <a:r>
              <a:rPr lang="it-IT" b="1" dirty="0" smtClean="0"/>
              <a:t>)</a:t>
            </a:r>
            <a:r>
              <a:rPr lang="sk-SK" b="1" dirty="0" smtClean="0"/>
              <a:t>,</a:t>
            </a:r>
          </a:p>
          <a:p>
            <a:r>
              <a:rPr lang="sk-SK" b="1" dirty="0" smtClean="0"/>
              <a:t>-  Čad</a:t>
            </a:r>
            <a:r>
              <a:rPr lang="it-IT" b="1" dirty="0" smtClean="0"/>
              <a:t>ca (-1</a:t>
            </a:r>
            <a:r>
              <a:rPr lang="sk-SK" b="1" dirty="0" smtClean="0"/>
              <a:t>0</a:t>
            </a:r>
            <a:r>
              <a:rPr lang="it-IT" b="1" dirty="0" smtClean="0"/>
              <a:t>)</a:t>
            </a:r>
            <a:r>
              <a:rPr lang="sk-SK" b="1" dirty="0" smtClean="0"/>
              <a:t>,</a:t>
            </a:r>
          </a:p>
          <a:p>
            <a:r>
              <a:rPr lang="sk-SK" b="1" dirty="0" smtClean="0"/>
              <a:t>-  Trnava (-10)</a:t>
            </a:r>
            <a:r>
              <a:rPr lang="it-IT" b="1" dirty="0" smtClean="0"/>
              <a:t>.</a:t>
            </a:r>
            <a:endParaRPr lang="sk-SK" b="1" dirty="0"/>
          </a:p>
        </p:txBody>
      </p:sp>
      <p:pic>
        <p:nvPicPr>
          <p:cNvPr id="2050" name="Picture 2" descr="D:\chess\KŠN-turnaje\prezentácie\GPX\GPX-1516\mapa_okres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4488"/>
            <a:ext cx="8583040" cy="4115018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Ovál 52"/>
          <p:cNvSpPr/>
          <p:nvPr/>
        </p:nvSpPr>
        <p:spPr>
          <a:xfrm>
            <a:off x="3246897" y="1778079"/>
            <a:ext cx="360000" cy="36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2" name="Ovál 51"/>
          <p:cNvSpPr/>
          <p:nvPr/>
        </p:nvSpPr>
        <p:spPr>
          <a:xfrm>
            <a:off x="1187624" y="3940260"/>
            <a:ext cx="360000" cy="36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9" name="Ovál 18"/>
          <p:cNvSpPr/>
          <p:nvPr/>
        </p:nvSpPr>
        <p:spPr>
          <a:xfrm>
            <a:off x="2886897" y="4579617"/>
            <a:ext cx="360000" cy="36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4" name="Ovál 53"/>
          <p:cNvSpPr/>
          <p:nvPr/>
        </p:nvSpPr>
        <p:spPr>
          <a:xfrm>
            <a:off x="3789480" y="3394686"/>
            <a:ext cx="360000" cy="36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1" name="Ovál 50"/>
          <p:cNvSpPr/>
          <p:nvPr/>
        </p:nvSpPr>
        <p:spPr>
          <a:xfrm>
            <a:off x="2888369" y="3373039"/>
            <a:ext cx="360000" cy="360000"/>
          </a:xfrm>
          <a:prstGeom prst="ellipse">
            <a:avLst/>
          </a:prstGeom>
          <a:solidFill>
            <a:srgbClr val="07C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7" name="Ovál 46"/>
          <p:cNvSpPr/>
          <p:nvPr/>
        </p:nvSpPr>
        <p:spPr>
          <a:xfrm>
            <a:off x="6737940" y="3081946"/>
            <a:ext cx="360000" cy="360000"/>
          </a:xfrm>
          <a:prstGeom prst="ellipse">
            <a:avLst/>
          </a:prstGeom>
          <a:solidFill>
            <a:srgbClr val="07C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4" name="Ovál 43"/>
          <p:cNvSpPr/>
          <p:nvPr/>
        </p:nvSpPr>
        <p:spPr>
          <a:xfrm>
            <a:off x="821276" y="3145649"/>
            <a:ext cx="360000" cy="360000"/>
          </a:xfrm>
          <a:prstGeom prst="ellipse">
            <a:avLst/>
          </a:prstGeom>
          <a:solidFill>
            <a:srgbClr val="07C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8" name="Ovál 47"/>
          <p:cNvSpPr/>
          <p:nvPr/>
        </p:nvSpPr>
        <p:spPr>
          <a:xfrm>
            <a:off x="4149480" y="1923182"/>
            <a:ext cx="360000" cy="360000"/>
          </a:xfrm>
          <a:prstGeom prst="ellipse">
            <a:avLst/>
          </a:prstGeom>
          <a:solidFill>
            <a:srgbClr val="07C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5" name="Ovál 44"/>
          <p:cNvSpPr/>
          <p:nvPr/>
        </p:nvSpPr>
        <p:spPr>
          <a:xfrm>
            <a:off x="1944351" y="5301208"/>
            <a:ext cx="360000" cy="360000"/>
          </a:xfrm>
          <a:prstGeom prst="ellipse">
            <a:avLst/>
          </a:prstGeom>
          <a:solidFill>
            <a:srgbClr val="07C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9" name="Ovál 48"/>
          <p:cNvSpPr/>
          <p:nvPr/>
        </p:nvSpPr>
        <p:spPr>
          <a:xfrm>
            <a:off x="2042869" y="4256016"/>
            <a:ext cx="360000" cy="360000"/>
          </a:xfrm>
          <a:prstGeom prst="ellipse">
            <a:avLst/>
          </a:prstGeom>
          <a:solidFill>
            <a:srgbClr val="07C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6" name="Ovál 45"/>
          <p:cNvSpPr/>
          <p:nvPr/>
        </p:nvSpPr>
        <p:spPr>
          <a:xfrm>
            <a:off x="6737940" y="3715145"/>
            <a:ext cx="360000" cy="360000"/>
          </a:xfrm>
          <a:prstGeom prst="ellipse">
            <a:avLst/>
          </a:prstGeom>
          <a:solidFill>
            <a:srgbClr val="07C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0" name="Ovál 49"/>
          <p:cNvSpPr/>
          <p:nvPr/>
        </p:nvSpPr>
        <p:spPr>
          <a:xfrm>
            <a:off x="7692634" y="2283182"/>
            <a:ext cx="360000" cy="360000"/>
          </a:xfrm>
          <a:prstGeom prst="ellipse">
            <a:avLst/>
          </a:prstGeom>
          <a:solidFill>
            <a:srgbClr val="07C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3" name="Ovál 22"/>
          <p:cNvSpPr/>
          <p:nvPr/>
        </p:nvSpPr>
        <p:spPr>
          <a:xfrm>
            <a:off x="5220072" y="2791109"/>
            <a:ext cx="360000" cy="360000"/>
          </a:xfrm>
          <a:prstGeom prst="ellipse">
            <a:avLst/>
          </a:prstGeom>
          <a:solidFill>
            <a:srgbClr val="07C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0" name="Ovál 19"/>
          <p:cNvSpPr/>
          <p:nvPr/>
        </p:nvSpPr>
        <p:spPr>
          <a:xfrm>
            <a:off x="7857723" y="3081334"/>
            <a:ext cx="360000" cy="360000"/>
          </a:xfrm>
          <a:prstGeom prst="ellipse">
            <a:avLst/>
          </a:prstGeom>
          <a:solidFill>
            <a:srgbClr val="07C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2" grpId="0"/>
      <p:bldP spid="43" grpId="0"/>
      <p:bldP spid="53" grpId="0" animBg="1"/>
      <p:bldP spid="52" grpId="0" animBg="1"/>
      <p:bldP spid="19" grpId="0" animBg="1"/>
      <p:bldP spid="54" grpId="0" animBg="1"/>
      <p:bldP spid="51" grpId="0" animBg="1"/>
      <p:bldP spid="47" grpId="0" animBg="1"/>
      <p:bldP spid="44" grpId="0" animBg="1"/>
      <p:bldP spid="48" grpId="0" animBg="1"/>
      <p:bldP spid="45" grpId="0" animBg="1"/>
      <p:bldP spid="49" grpId="0" animBg="1"/>
      <p:bldP spid="46" grpId="0" animBg="1"/>
      <p:bldP spid="50" grpId="0" animBg="1"/>
      <p:bldP spid="23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71504"/>
          </a:xfrm>
        </p:spPr>
        <p:txBody>
          <a:bodyPr>
            <a:normAutofit/>
          </a:bodyPr>
          <a:lstStyle/>
          <a:p>
            <a:r>
              <a:rPr lang="sk-SK" sz="3200" dirty="0" smtClean="0"/>
              <a:t>Počty hráčov </a:t>
            </a:r>
            <a:r>
              <a:rPr lang="sk-SK" sz="2800" dirty="0" smtClean="0"/>
              <a:t>- porovnanie účasti na turnajoch</a:t>
            </a:r>
            <a:endParaRPr lang="sk-SK" sz="2800" dirty="0"/>
          </a:p>
        </p:txBody>
      </p:sp>
      <p:sp>
        <p:nvSpPr>
          <p:cNvPr id="6" name="BlokTextu 5"/>
          <p:cNvSpPr txBox="1"/>
          <p:nvPr/>
        </p:nvSpPr>
        <p:spPr>
          <a:xfrm>
            <a:off x="323528" y="6231247"/>
            <a:ext cx="8236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Každý hráč odohral v priemere 3,43 turnaja </a:t>
            </a:r>
            <a:r>
              <a:rPr lang="en-US" dirty="0" smtClean="0"/>
              <a:t>(</a:t>
            </a:r>
            <a:r>
              <a:rPr lang="sk-SK" dirty="0" smtClean="0"/>
              <a:t>v minulom ročníku to bolo 3,81</a:t>
            </a:r>
            <a:r>
              <a:rPr lang="en-US" dirty="0" smtClean="0"/>
              <a:t>)</a:t>
            </a:r>
            <a:r>
              <a:rPr lang="sk-SK" dirty="0" smtClean="0"/>
              <a:t>.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108130"/>
              </p:ext>
            </p:extLst>
          </p:nvPr>
        </p:nvGraphicFramePr>
        <p:xfrm>
          <a:off x="899592" y="1124744"/>
          <a:ext cx="7272812" cy="1944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9870"/>
                <a:gridCol w="711438"/>
                <a:gridCol w="711438"/>
                <a:gridCol w="711438"/>
                <a:gridCol w="711438"/>
                <a:gridCol w="711438"/>
                <a:gridCol w="711438"/>
                <a:gridCol w="711438"/>
                <a:gridCol w="711438"/>
                <a:gridCol w="711438"/>
              </a:tblGrid>
              <a:tr h="221198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Počet odohraných turnajov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09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kategória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2007/08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2008/09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2009/10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2010/11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2011/12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2012/13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2013/14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2014/15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2015/16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1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CH14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688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891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935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1075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1238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1361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1408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1218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1235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9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CH11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827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1105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953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1131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1466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1816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1807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1727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1551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1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CH8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400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457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552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576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509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712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638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620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753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9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D14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226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332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354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253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263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426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485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396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329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1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D11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260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301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336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326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378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390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458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523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512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9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D8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147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176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182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156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146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250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291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235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232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1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spolu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2548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3262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3312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3517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4000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4955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5089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4719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4612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0" name="Graf 9"/>
          <p:cNvGraphicFramePr/>
          <p:nvPr>
            <p:extLst>
              <p:ext uri="{D42A27DB-BD31-4B8C-83A1-F6EECF244321}">
                <p14:modId xmlns:p14="http://schemas.microsoft.com/office/powerpoint/2010/main" val="2151424403"/>
              </p:ext>
            </p:extLst>
          </p:nvPr>
        </p:nvGraphicFramePr>
        <p:xfrm>
          <a:off x="611560" y="3284984"/>
          <a:ext cx="7867750" cy="2812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53210"/>
          </a:xfrm>
        </p:spPr>
        <p:txBody>
          <a:bodyPr>
            <a:noAutofit/>
          </a:bodyPr>
          <a:lstStyle/>
          <a:p>
            <a:r>
              <a:rPr lang="sk-SK" sz="3200" dirty="0" smtClean="0"/>
              <a:t>Počty hráčov v okresoch za celú históriu súťaže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178595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Stále existuje 9 okresov bez jediného hráča</a:t>
            </a:r>
          </a:p>
          <a:p>
            <a:r>
              <a:rPr lang="sk-SK" dirty="0" smtClean="0"/>
              <a:t>V ďalších 8 okresoch je priemer 1 hráč za rok</a:t>
            </a:r>
          </a:p>
          <a:p>
            <a:r>
              <a:rPr lang="sk-SK" dirty="0" smtClean="0"/>
              <a:t>V 8 okresoch je priemer 20-29 hráčov za rok</a:t>
            </a:r>
          </a:p>
          <a:p>
            <a:r>
              <a:rPr lang="sk-SK" dirty="0"/>
              <a:t>V 15 okresoch je priemer viac ako 30 hráčov za rok</a:t>
            </a:r>
          </a:p>
          <a:p>
            <a:endParaRPr lang="sk-SK" dirty="0" smtClean="0"/>
          </a:p>
        </p:txBody>
      </p:sp>
      <p:pic>
        <p:nvPicPr>
          <p:cNvPr id="1026" name="Picture 2" descr="D:\chess\KŠN-turnaje\prezentácie\GPX\GPX-1516\mapa_okres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823724"/>
            <a:ext cx="7776864" cy="3728508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ál 26"/>
          <p:cNvSpPr/>
          <p:nvPr/>
        </p:nvSpPr>
        <p:spPr>
          <a:xfrm>
            <a:off x="5040032" y="4640636"/>
            <a:ext cx="360000" cy="36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8" name="Ovál 27"/>
          <p:cNvSpPr/>
          <p:nvPr/>
        </p:nvSpPr>
        <p:spPr>
          <a:xfrm>
            <a:off x="4860032" y="5183498"/>
            <a:ext cx="360000" cy="36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9" name="Ovál 28"/>
          <p:cNvSpPr/>
          <p:nvPr/>
        </p:nvSpPr>
        <p:spPr>
          <a:xfrm>
            <a:off x="5436096" y="4640636"/>
            <a:ext cx="360000" cy="36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0" name="Ovál 29"/>
          <p:cNvSpPr/>
          <p:nvPr/>
        </p:nvSpPr>
        <p:spPr>
          <a:xfrm>
            <a:off x="7452360" y="3571876"/>
            <a:ext cx="360000" cy="36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1" name="Ovál 30"/>
          <p:cNvSpPr/>
          <p:nvPr/>
        </p:nvSpPr>
        <p:spPr>
          <a:xfrm>
            <a:off x="7812360" y="4609132"/>
            <a:ext cx="360000" cy="36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2" name="Ovál 31"/>
          <p:cNvSpPr/>
          <p:nvPr/>
        </p:nvSpPr>
        <p:spPr>
          <a:xfrm>
            <a:off x="4392001" y="4969132"/>
            <a:ext cx="360000" cy="36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3" name="Ovál 32"/>
          <p:cNvSpPr/>
          <p:nvPr/>
        </p:nvSpPr>
        <p:spPr>
          <a:xfrm>
            <a:off x="2621170" y="5000636"/>
            <a:ext cx="360000" cy="36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4" name="Ovál 33"/>
          <p:cNvSpPr/>
          <p:nvPr/>
        </p:nvSpPr>
        <p:spPr>
          <a:xfrm>
            <a:off x="1907704" y="4249132"/>
            <a:ext cx="360000" cy="36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4" name="Ovál 13"/>
          <p:cNvSpPr/>
          <p:nvPr/>
        </p:nvSpPr>
        <p:spPr>
          <a:xfrm>
            <a:off x="3341170" y="4946364"/>
            <a:ext cx="360000" cy="360000"/>
          </a:xfrm>
          <a:prstGeom prst="ellipse">
            <a:avLst/>
          </a:prstGeom>
          <a:solidFill>
            <a:srgbClr val="8E39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5" name="Ovál 14"/>
          <p:cNvSpPr/>
          <p:nvPr/>
        </p:nvSpPr>
        <p:spPr>
          <a:xfrm>
            <a:off x="2452434" y="4249132"/>
            <a:ext cx="360000" cy="360000"/>
          </a:xfrm>
          <a:prstGeom prst="ellipse">
            <a:avLst/>
          </a:prstGeom>
          <a:solidFill>
            <a:srgbClr val="8E39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6" name="Ovál 15"/>
          <p:cNvSpPr/>
          <p:nvPr/>
        </p:nvSpPr>
        <p:spPr>
          <a:xfrm>
            <a:off x="2981170" y="4823498"/>
            <a:ext cx="360000" cy="360000"/>
          </a:xfrm>
          <a:prstGeom prst="ellipse">
            <a:avLst/>
          </a:prstGeom>
          <a:solidFill>
            <a:srgbClr val="8E39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Ovál 16"/>
          <p:cNvSpPr/>
          <p:nvPr/>
        </p:nvSpPr>
        <p:spPr>
          <a:xfrm>
            <a:off x="2981170" y="3302432"/>
            <a:ext cx="360000" cy="360000"/>
          </a:xfrm>
          <a:prstGeom prst="ellipse">
            <a:avLst/>
          </a:prstGeom>
          <a:solidFill>
            <a:srgbClr val="8E39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8" name="Ovál 17"/>
          <p:cNvSpPr/>
          <p:nvPr/>
        </p:nvSpPr>
        <p:spPr>
          <a:xfrm>
            <a:off x="7092360" y="4969132"/>
            <a:ext cx="360000" cy="36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9" name="Ovál 18"/>
          <p:cNvSpPr/>
          <p:nvPr/>
        </p:nvSpPr>
        <p:spPr>
          <a:xfrm>
            <a:off x="1900848" y="5530210"/>
            <a:ext cx="360000" cy="360000"/>
          </a:xfrm>
          <a:prstGeom prst="ellipse">
            <a:avLst/>
          </a:prstGeom>
          <a:solidFill>
            <a:srgbClr val="8E39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0" name="Ovál 19"/>
          <p:cNvSpPr/>
          <p:nvPr/>
        </p:nvSpPr>
        <p:spPr>
          <a:xfrm>
            <a:off x="7039784" y="4236728"/>
            <a:ext cx="360000" cy="360000"/>
          </a:xfrm>
          <a:prstGeom prst="ellipse">
            <a:avLst/>
          </a:prstGeom>
          <a:solidFill>
            <a:srgbClr val="8E39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1" name="Ovál 20"/>
          <p:cNvSpPr/>
          <p:nvPr/>
        </p:nvSpPr>
        <p:spPr>
          <a:xfrm>
            <a:off x="3779912" y="5536854"/>
            <a:ext cx="360000" cy="360000"/>
          </a:xfrm>
          <a:prstGeom prst="ellipse">
            <a:avLst/>
          </a:prstGeom>
          <a:solidFill>
            <a:srgbClr val="8E39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2" name="Ovál 21"/>
          <p:cNvSpPr/>
          <p:nvPr/>
        </p:nvSpPr>
        <p:spPr>
          <a:xfrm>
            <a:off x="2621170" y="4586364"/>
            <a:ext cx="360000" cy="360000"/>
          </a:xfrm>
          <a:prstGeom prst="ellipse">
            <a:avLst/>
          </a:prstGeom>
          <a:solidFill>
            <a:srgbClr val="8E39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3" name="Ovál 22"/>
          <p:cNvSpPr/>
          <p:nvPr/>
        </p:nvSpPr>
        <p:spPr>
          <a:xfrm>
            <a:off x="3855786" y="3825424"/>
            <a:ext cx="360000" cy="360000"/>
          </a:xfrm>
          <a:prstGeom prst="ellipse">
            <a:avLst/>
          </a:prstGeom>
          <a:solidFill>
            <a:srgbClr val="07C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4" name="Ovál 23"/>
          <p:cNvSpPr/>
          <p:nvPr/>
        </p:nvSpPr>
        <p:spPr>
          <a:xfrm>
            <a:off x="3779912" y="4327978"/>
            <a:ext cx="360000" cy="360000"/>
          </a:xfrm>
          <a:prstGeom prst="ellipse">
            <a:avLst/>
          </a:prstGeom>
          <a:solidFill>
            <a:srgbClr val="07C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5" name="Ovál 24"/>
          <p:cNvSpPr/>
          <p:nvPr/>
        </p:nvSpPr>
        <p:spPr>
          <a:xfrm>
            <a:off x="6516216" y="4586364"/>
            <a:ext cx="360000" cy="360000"/>
          </a:xfrm>
          <a:prstGeom prst="ellipse">
            <a:avLst/>
          </a:prstGeom>
          <a:solidFill>
            <a:srgbClr val="07C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6" name="Ovál 25"/>
          <p:cNvSpPr/>
          <p:nvPr/>
        </p:nvSpPr>
        <p:spPr>
          <a:xfrm>
            <a:off x="883256" y="5366334"/>
            <a:ext cx="360000" cy="360000"/>
          </a:xfrm>
          <a:prstGeom prst="ellipse">
            <a:avLst/>
          </a:prstGeom>
          <a:solidFill>
            <a:srgbClr val="07C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5" name="Ovál 34"/>
          <p:cNvSpPr/>
          <p:nvPr/>
        </p:nvSpPr>
        <p:spPr>
          <a:xfrm>
            <a:off x="3313394" y="3454832"/>
            <a:ext cx="360000" cy="360000"/>
          </a:xfrm>
          <a:prstGeom prst="ellipse">
            <a:avLst/>
          </a:prstGeom>
          <a:solidFill>
            <a:srgbClr val="07C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6" name="Ovál 35"/>
          <p:cNvSpPr/>
          <p:nvPr/>
        </p:nvSpPr>
        <p:spPr>
          <a:xfrm>
            <a:off x="6516216" y="4069132"/>
            <a:ext cx="360000" cy="360000"/>
          </a:xfrm>
          <a:prstGeom prst="ellipse">
            <a:avLst/>
          </a:prstGeom>
          <a:solidFill>
            <a:srgbClr val="07C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7" name="Ovál 36"/>
          <p:cNvSpPr/>
          <p:nvPr/>
        </p:nvSpPr>
        <p:spPr>
          <a:xfrm>
            <a:off x="2221064" y="5123484"/>
            <a:ext cx="360000" cy="360000"/>
          </a:xfrm>
          <a:prstGeom prst="ellipse">
            <a:avLst/>
          </a:prstGeom>
          <a:solidFill>
            <a:srgbClr val="07C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8" name="Ovál 37"/>
          <p:cNvSpPr/>
          <p:nvPr/>
        </p:nvSpPr>
        <p:spPr>
          <a:xfrm>
            <a:off x="7092360" y="3634832"/>
            <a:ext cx="360000" cy="360000"/>
          </a:xfrm>
          <a:prstGeom prst="ellipse">
            <a:avLst/>
          </a:prstGeom>
          <a:solidFill>
            <a:srgbClr val="07C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9" name="Ovál 38"/>
          <p:cNvSpPr/>
          <p:nvPr/>
        </p:nvSpPr>
        <p:spPr>
          <a:xfrm>
            <a:off x="2452434" y="3759632"/>
            <a:ext cx="360000" cy="360000"/>
          </a:xfrm>
          <a:prstGeom prst="ellipse">
            <a:avLst/>
          </a:prstGeom>
          <a:solidFill>
            <a:srgbClr val="07C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0" name="Ovál 39"/>
          <p:cNvSpPr/>
          <p:nvPr/>
        </p:nvSpPr>
        <p:spPr>
          <a:xfrm>
            <a:off x="3486970" y="3788300"/>
            <a:ext cx="360000" cy="360000"/>
          </a:xfrm>
          <a:prstGeom prst="ellipse">
            <a:avLst/>
          </a:prstGeom>
          <a:solidFill>
            <a:srgbClr val="07C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1" name="Ovál 40"/>
          <p:cNvSpPr/>
          <p:nvPr/>
        </p:nvSpPr>
        <p:spPr>
          <a:xfrm>
            <a:off x="6516216" y="3432948"/>
            <a:ext cx="360000" cy="360000"/>
          </a:xfrm>
          <a:prstGeom prst="ellipse">
            <a:avLst/>
          </a:prstGeom>
          <a:solidFill>
            <a:srgbClr val="07C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2" name="Ovál 41"/>
          <p:cNvSpPr/>
          <p:nvPr/>
        </p:nvSpPr>
        <p:spPr>
          <a:xfrm>
            <a:off x="3313394" y="2914832"/>
            <a:ext cx="360000" cy="360000"/>
          </a:xfrm>
          <a:prstGeom prst="ellipse">
            <a:avLst/>
          </a:prstGeom>
          <a:solidFill>
            <a:srgbClr val="07C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3" name="Ovál 42"/>
          <p:cNvSpPr/>
          <p:nvPr/>
        </p:nvSpPr>
        <p:spPr>
          <a:xfrm>
            <a:off x="7983056" y="4056728"/>
            <a:ext cx="360000" cy="360000"/>
          </a:xfrm>
          <a:prstGeom prst="ellipse">
            <a:avLst/>
          </a:prstGeom>
          <a:solidFill>
            <a:srgbClr val="07C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4" name="Ovál 43"/>
          <p:cNvSpPr/>
          <p:nvPr/>
        </p:nvSpPr>
        <p:spPr>
          <a:xfrm>
            <a:off x="1462552" y="4827446"/>
            <a:ext cx="360000" cy="360000"/>
          </a:xfrm>
          <a:prstGeom prst="ellipse">
            <a:avLst/>
          </a:prstGeom>
          <a:solidFill>
            <a:srgbClr val="07C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5" name="Ovál 44"/>
          <p:cNvSpPr/>
          <p:nvPr/>
        </p:nvSpPr>
        <p:spPr>
          <a:xfrm>
            <a:off x="5609672" y="4125348"/>
            <a:ext cx="360000" cy="360000"/>
          </a:xfrm>
          <a:prstGeom prst="ellipse">
            <a:avLst/>
          </a:prstGeom>
          <a:solidFill>
            <a:srgbClr val="07C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6" name="Ovál 45"/>
          <p:cNvSpPr/>
          <p:nvPr/>
        </p:nvSpPr>
        <p:spPr>
          <a:xfrm>
            <a:off x="1184024" y="4406364"/>
            <a:ext cx="360000" cy="360000"/>
          </a:xfrm>
          <a:prstGeom prst="ellipse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7" name="Ovál 46"/>
          <p:cNvSpPr/>
          <p:nvPr/>
        </p:nvSpPr>
        <p:spPr>
          <a:xfrm>
            <a:off x="2801170" y="3612948"/>
            <a:ext cx="360000" cy="360000"/>
          </a:xfrm>
          <a:prstGeom prst="ellipse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8" name="Ovál 47"/>
          <p:cNvSpPr/>
          <p:nvPr/>
        </p:nvSpPr>
        <p:spPr>
          <a:xfrm>
            <a:off x="4487184" y="3792948"/>
            <a:ext cx="360000" cy="360000"/>
          </a:xfrm>
          <a:prstGeom prst="ellipse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9" name="Ovál 48"/>
          <p:cNvSpPr/>
          <p:nvPr/>
        </p:nvSpPr>
        <p:spPr>
          <a:xfrm>
            <a:off x="2401064" y="5708442"/>
            <a:ext cx="360000" cy="360000"/>
          </a:xfrm>
          <a:prstGeom prst="ellipse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0" name="Ovál 49"/>
          <p:cNvSpPr/>
          <p:nvPr/>
        </p:nvSpPr>
        <p:spPr>
          <a:xfrm>
            <a:off x="5606304" y="3645424"/>
            <a:ext cx="360000" cy="360000"/>
          </a:xfrm>
          <a:prstGeom prst="ellipse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1" name="Ovál 50"/>
          <p:cNvSpPr/>
          <p:nvPr/>
        </p:nvSpPr>
        <p:spPr>
          <a:xfrm>
            <a:off x="788272" y="4820636"/>
            <a:ext cx="360000" cy="360000"/>
          </a:xfrm>
          <a:prstGeom prst="ellipse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2" name="Ovál 51"/>
          <p:cNvSpPr/>
          <p:nvPr/>
        </p:nvSpPr>
        <p:spPr>
          <a:xfrm>
            <a:off x="2250338" y="4680450"/>
            <a:ext cx="360000" cy="360000"/>
          </a:xfrm>
          <a:prstGeom prst="ellipse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3" name="Ovál 52"/>
          <p:cNvSpPr/>
          <p:nvPr/>
        </p:nvSpPr>
        <p:spPr>
          <a:xfrm>
            <a:off x="2070338" y="6044624"/>
            <a:ext cx="360000" cy="360000"/>
          </a:xfrm>
          <a:prstGeom prst="ellipse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Obsah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sk-SK" sz="3200" dirty="0" smtClean="0"/>
              <a:t>História</a:t>
            </a:r>
          </a:p>
          <a:p>
            <a:r>
              <a:rPr lang="sk-SK" sz="3200" dirty="0" smtClean="0"/>
              <a:t>Turnaje</a:t>
            </a:r>
          </a:p>
          <a:p>
            <a:r>
              <a:rPr lang="sk-SK" sz="3200" dirty="0" smtClean="0"/>
              <a:t>Počty hráčov</a:t>
            </a:r>
          </a:p>
          <a:p>
            <a:r>
              <a:rPr lang="sk-SK" sz="3200" dirty="0" smtClean="0"/>
              <a:t>Semifinále</a:t>
            </a:r>
          </a:p>
          <a:p>
            <a:r>
              <a:rPr lang="sk-SK" sz="3200" dirty="0" smtClean="0"/>
              <a:t>Finále</a:t>
            </a:r>
          </a:p>
          <a:p>
            <a:r>
              <a:rPr lang="sk-SK" sz="3200" dirty="0" smtClean="0"/>
              <a:t>Postupové kritériá</a:t>
            </a:r>
          </a:p>
          <a:p>
            <a:r>
              <a:rPr lang="sk-SK" sz="3200" dirty="0" smtClean="0"/>
              <a:t>Čo nás čaká</a:t>
            </a:r>
          </a:p>
          <a:p>
            <a:r>
              <a:rPr lang="sk-SK" sz="3200" dirty="0" smtClean="0"/>
              <a:t>Záver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Autofit/>
          </a:bodyPr>
          <a:lstStyle/>
          <a:p>
            <a:r>
              <a:rPr lang="sk-SK" sz="4000" dirty="0"/>
              <a:t>Počty </a:t>
            </a:r>
            <a:r>
              <a:rPr lang="sk-SK" sz="4000" dirty="0" smtClean="0"/>
              <a:t>hráčov v jednotlivých kategóriách</a:t>
            </a:r>
            <a:endParaRPr lang="sk-SK" sz="4000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994244"/>
              </p:ext>
            </p:extLst>
          </p:nvPr>
        </p:nvGraphicFramePr>
        <p:xfrm>
          <a:off x="251520" y="1556792"/>
          <a:ext cx="8712968" cy="468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02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Semifinále</a:t>
            </a:r>
            <a:endParaRPr lang="sk-SK" dirty="0"/>
          </a:p>
        </p:txBody>
      </p:sp>
      <p:pic>
        <p:nvPicPr>
          <p:cNvPr id="3073" name="Picture 1" descr="C:\Users\miroslav.rohacek\Desktop\semifinál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98841"/>
            <a:ext cx="5856397" cy="5546992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ál 10"/>
          <p:cNvSpPr/>
          <p:nvPr/>
        </p:nvSpPr>
        <p:spPr>
          <a:xfrm>
            <a:off x="0" y="4149080"/>
            <a:ext cx="529208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4" name="Ovál 13"/>
          <p:cNvSpPr/>
          <p:nvPr/>
        </p:nvSpPr>
        <p:spPr>
          <a:xfrm>
            <a:off x="0" y="5517232"/>
            <a:ext cx="529208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graphicFrame>
        <p:nvGraphicFramePr>
          <p:cNvPr id="17" name="Graf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806477"/>
              </p:ext>
            </p:extLst>
          </p:nvPr>
        </p:nvGraphicFramePr>
        <p:xfrm>
          <a:off x="6228184" y="921338"/>
          <a:ext cx="2767696" cy="182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af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258507"/>
              </p:ext>
            </p:extLst>
          </p:nvPr>
        </p:nvGraphicFramePr>
        <p:xfrm>
          <a:off x="6228184" y="4903610"/>
          <a:ext cx="2772000" cy="18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af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412606"/>
              </p:ext>
            </p:extLst>
          </p:nvPr>
        </p:nvGraphicFramePr>
        <p:xfrm>
          <a:off x="6228184" y="2914603"/>
          <a:ext cx="2772000" cy="18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Ovál 20"/>
          <p:cNvSpPr/>
          <p:nvPr/>
        </p:nvSpPr>
        <p:spPr>
          <a:xfrm>
            <a:off x="34088" y="5845098"/>
            <a:ext cx="5292080" cy="320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Graphic spid="17" grpId="0">
        <p:bldAsOne/>
      </p:bldGraphic>
      <p:bldGraphic spid="19" grpId="0">
        <p:bldAsOne/>
      </p:bldGraphic>
      <p:bldGraphic spid="20" grpId="0">
        <p:bldAsOne/>
      </p:bldGraphic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0226" y="362505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Finále</a:t>
            </a:r>
            <a:endParaRPr lang="sk-SK" dirty="0"/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251520" y="1000108"/>
            <a:ext cx="3791810" cy="700700"/>
          </a:xfrm>
        </p:spPr>
        <p:txBody>
          <a:bodyPr>
            <a:normAutofit/>
          </a:bodyPr>
          <a:lstStyle/>
          <a:p>
            <a:r>
              <a:rPr lang="sk-SK" dirty="0" smtClean="0"/>
              <a:t>Dražkovce - 11.jún 2016</a:t>
            </a:r>
          </a:p>
        </p:txBody>
      </p:sp>
      <p:pic>
        <p:nvPicPr>
          <p:cNvPr id="4098" name="Picture 2" descr="C:\Users\miroslav.rohacek\Desktop\finál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8" y="1721214"/>
            <a:ext cx="5629997" cy="4804130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BlokTextu 20"/>
          <p:cNvSpPr txBox="1"/>
          <p:nvPr/>
        </p:nvSpPr>
        <p:spPr>
          <a:xfrm>
            <a:off x="5760312" y="5906087"/>
            <a:ext cx="3234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Jediný postup do finále mimo TOP10 </a:t>
            </a:r>
          </a:p>
          <a:p>
            <a:pPr algn="ctr"/>
            <a:r>
              <a:rPr lang="sk-SK" b="1" dirty="0" smtClean="0">
                <a:solidFill>
                  <a:srgbClr val="FF0000"/>
                </a:solidFill>
              </a:rPr>
              <a:t>po základnej časti!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miroslav.rohacek\Desktop\finále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95" y="1506410"/>
            <a:ext cx="253365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ovná spojovacia šípka 10"/>
          <p:cNvCxnSpPr/>
          <p:nvPr/>
        </p:nvCxnSpPr>
        <p:spPr>
          <a:xfrm flipV="1">
            <a:off x="7956376" y="1273496"/>
            <a:ext cx="137107" cy="11473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7824129" y="899428"/>
            <a:ext cx="8681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3</a:t>
            </a:r>
            <a:r>
              <a:rPr lang="sk-SK" b="1" dirty="0" smtClean="0">
                <a:solidFill>
                  <a:srgbClr val="FF0000"/>
                </a:solidFill>
              </a:rPr>
              <a:t>1,67%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4316002" y="904164"/>
            <a:ext cx="295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7CF1F"/>
                </a:solidFill>
              </a:rPr>
              <a:t>Postup do finále - 60,00%</a:t>
            </a:r>
            <a:endParaRPr lang="sk-SK" b="1" dirty="0">
              <a:solidFill>
                <a:srgbClr val="07CF1F"/>
              </a:solidFill>
            </a:endParaRPr>
          </a:p>
        </p:txBody>
      </p:sp>
      <p:cxnSp>
        <p:nvCxnSpPr>
          <p:cNvPr id="20" name="Rovná spojovacia šípka 19"/>
          <p:cNvCxnSpPr/>
          <p:nvPr/>
        </p:nvCxnSpPr>
        <p:spPr>
          <a:xfrm flipH="1" flipV="1">
            <a:off x="5869250" y="1315296"/>
            <a:ext cx="1165912" cy="1105592"/>
          </a:xfrm>
          <a:prstGeom prst="straightConnector1">
            <a:avLst/>
          </a:prstGeom>
          <a:ln w="38100">
            <a:solidFill>
              <a:srgbClr val="07CF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ál 21"/>
          <p:cNvSpPr/>
          <p:nvPr/>
        </p:nvSpPr>
        <p:spPr>
          <a:xfrm>
            <a:off x="4019970" y="555465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1" grpId="0"/>
      <p:bldP spid="10" grpId="0" animBg="1"/>
      <p:bldP spid="9" grpId="0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0226" y="362505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Finále</a:t>
            </a:r>
            <a:endParaRPr lang="sk-SK" dirty="0"/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395536" y="4509120"/>
            <a:ext cx="8280920" cy="1800200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Napriek najväčšiemu počtu miest vo finálových turnajoch získala skupina Východ najmenej bodov</a:t>
            </a:r>
          </a:p>
          <a:p>
            <a:r>
              <a:rPr lang="sk-SK" dirty="0" smtClean="0"/>
              <a:t>Medailová bilancia bola 8x Západ, 7x Stred a 3x Východ</a:t>
            </a:r>
          </a:p>
          <a:p>
            <a:r>
              <a:rPr lang="sk-SK" dirty="0" smtClean="0"/>
              <a:t>Až 15 z 18 medailistov skončilo v základnej časti do 3.miesta</a:t>
            </a:r>
          </a:p>
        </p:txBody>
      </p:sp>
      <p:pic>
        <p:nvPicPr>
          <p:cNvPr id="1025" name="Picture 1" descr="C:\Users\miroslav.rohacek\Desktop\finál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256584" cy="320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23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0226" y="362505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Finále</a:t>
            </a:r>
            <a:endParaRPr lang="sk-SK" dirty="0"/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179512" y="3645024"/>
            <a:ext cx="8531100" cy="3096344"/>
          </a:xfrm>
        </p:spPr>
        <p:txBody>
          <a:bodyPr>
            <a:normAutofit fontScale="85000" lnSpcReduction="10000"/>
          </a:bodyPr>
          <a:lstStyle/>
          <a:p>
            <a:r>
              <a:rPr lang="sk-SK" dirty="0" smtClean="0"/>
              <a:t>Aktualizovaná tabuľka víťazov po finále 9.ročníka GPX mládeže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b="1" dirty="0" smtClean="0"/>
              <a:t>Dievčatá - 2 víťazstvá:</a:t>
            </a:r>
            <a:r>
              <a:rPr lang="sk-SK" dirty="0" smtClean="0"/>
              <a:t> A.Vrtiaková (2007/08 a 2009/10), A.Tejová (2008/09 a 2010/11), Martina Tarageľová (2010/11 a 2012/13), S.Koreňová (2011/12 a 2013/14), V.Rudinská (2013/14 a 2014/15), L.Ševčíková (2013/14 a 2014/15) a M.Šošovičková (2014/15 a 2015/16)</a:t>
            </a:r>
          </a:p>
          <a:p>
            <a:r>
              <a:rPr lang="sk-SK" b="1" dirty="0" smtClean="0"/>
              <a:t>Chlapci - 2 víťazstvá:</a:t>
            </a:r>
            <a:r>
              <a:rPr lang="sk-SK" dirty="0" smtClean="0"/>
              <a:t> M.Dolnák (2007/08 a 2008/09), J.Pecháč (2007/08 a 2008/09)</a:t>
            </a:r>
          </a:p>
        </p:txBody>
      </p:sp>
      <p:pic>
        <p:nvPicPr>
          <p:cNvPr id="4097" name="Picture 1" descr="C:\Users\miroslav.rohacek\Desktop\víťazi-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" y="1196752"/>
            <a:ext cx="827881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63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0226" y="362505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Finále</a:t>
            </a:r>
            <a:endParaRPr lang="sk-SK" dirty="0"/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539552" y="4221088"/>
            <a:ext cx="8319868" cy="1060740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Bodovanie jednotlivých krajov vyhral </a:t>
            </a:r>
            <a:r>
              <a:rPr lang="sk-SK" dirty="0" smtClean="0"/>
              <a:t>suverénnym spôsobom Žilinský </a:t>
            </a:r>
            <a:r>
              <a:rPr lang="sk-SK" dirty="0" smtClean="0"/>
              <a:t>kraj pred Prešovským a Trenčianskym</a:t>
            </a:r>
          </a:p>
        </p:txBody>
      </p:sp>
      <p:pic>
        <p:nvPicPr>
          <p:cNvPr id="2050" name="Picture 2" descr="C:\Users\miroslav.rohacek\Desktop\finál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2" y="1052736"/>
            <a:ext cx="6783387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3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0226" y="362505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Finále</a:t>
            </a:r>
            <a:endParaRPr lang="sk-SK" dirty="0"/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3995936" y="908720"/>
            <a:ext cx="4791476" cy="1800200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Bodovanie u dievčat vyhral Žilinský kraj s výrazným náskokom pred Trenčianskym a Trnavským</a:t>
            </a:r>
          </a:p>
          <a:p>
            <a:r>
              <a:rPr lang="sk-SK" dirty="0" smtClean="0"/>
              <a:t>Bodovanie u chlapcov vyhral Prešovský kraj pred Žilinským a Trenčianskym</a:t>
            </a:r>
          </a:p>
        </p:txBody>
      </p:sp>
      <p:graphicFrame>
        <p:nvGraphicFramePr>
          <p:cNvPr id="13" name="Graf 12"/>
          <p:cNvGraphicFramePr/>
          <p:nvPr>
            <p:extLst>
              <p:ext uri="{D42A27DB-BD31-4B8C-83A1-F6EECF244321}">
                <p14:modId xmlns:p14="http://schemas.microsoft.com/office/powerpoint/2010/main" val="2854307278"/>
              </p:ext>
            </p:extLst>
          </p:nvPr>
        </p:nvGraphicFramePr>
        <p:xfrm>
          <a:off x="4283968" y="2780928"/>
          <a:ext cx="4343400" cy="32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C:\Users\miroslav.rohacek\Desktop\finále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22897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995936" y="613703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Je vidno určitú koreláciu medzi počtom turnajov v základnej časti a bodmi získanými vo finále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403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sk-SK" sz="5400" dirty="0" smtClean="0"/>
              <a:t>Postupové kritériá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1071546"/>
            <a:ext cx="8443914" cy="2357454"/>
          </a:xfrm>
        </p:spPr>
        <p:txBody>
          <a:bodyPr>
            <a:normAutofit/>
          </a:bodyPr>
          <a:lstStyle/>
          <a:p>
            <a:r>
              <a:rPr lang="sk-SK" dirty="0" smtClean="0"/>
              <a:t>Problematika určenia „ideálnych“ postupových kritérií je u širokej verejnosti asi najobľúbenejšou témou... </a:t>
            </a:r>
          </a:p>
          <a:p>
            <a:r>
              <a:rPr lang="sk-SK" dirty="0" smtClean="0"/>
              <a:t>...na rôzne špekulácie, klubové či lokálne záujmy, jednoducho snahu prispôsobiť si </a:t>
            </a:r>
            <a:r>
              <a:rPr lang="en-US" dirty="0" smtClean="0"/>
              <a:t>(</a:t>
            </a:r>
            <a:r>
              <a:rPr lang="sk-SK" dirty="0" smtClean="0"/>
              <a:t>aj neúmyselne</a:t>
            </a:r>
            <a:r>
              <a:rPr lang="en-US" dirty="0" smtClean="0"/>
              <a:t>)</a:t>
            </a:r>
            <a:r>
              <a:rPr lang="sk-SK" dirty="0" smtClean="0"/>
              <a:t> súťaž. </a:t>
            </a:r>
          </a:p>
          <a:p>
            <a:r>
              <a:rPr lang="sk-SK" dirty="0" smtClean="0"/>
              <a:t>Pointa a cieľ GPX mládeže však často uniká...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95536" y="350043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solidFill>
                  <a:srgbClr val="FF0000"/>
                </a:solidFill>
              </a:rPr>
              <a:t>Čo je teda cieľom GPX mládeže??? </a:t>
            </a:r>
            <a:endParaRPr lang="sk-SK" sz="4000" b="1" dirty="0">
              <a:solidFill>
                <a:srgbClr val="FF0000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00034" y="4786322"/>
            <a:ext cx="8143932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k-SK" sz="2600" dirty="0" smtClean="0"/>
              <a:t>Posunúť najlepších a najaktívnejších do semifinále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k-SK" sz="2600" dirty="0" smtClean="0"/>
              <a:t>Určiť víťazov 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3714744" y="5643578"/>
            <a:ext cx="2735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dirty="0" smtClean="0">
                <a:solidFill>
                  <a:srgbClr val="FF0000"/>
                </a:solidFill>
              </a:rPr>
              <a:t>OMYL!!!</a:t>
            </a:r>
            <a:endParaRPr lang="sk-SK" sz="5400" dirty="0">
              <a:solidFill>
                <a:srgbClr val="FF0000"/>
              </a:solidFill>
            </a:endParaRPr>
          </a:p>
        </p:txBody>
      </p:sp>
      <p:cxnSp>
        <p:nvCxnSpPr>
          <p:cNvPr id="9" name="Rovná spojnica 8"/>
          <p:cNvCxnSpPr/>
          <p:nvPr/>
        </p:nvCxnSpPr>
        <p:spPr>
          <a:xfrm>
            <a:off x="642910" y="4500570"/>
            <a:ext cx="7643866" cy="1285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flipV="1">
            <a:off x="571472" y="4429132"/>
            <a:ext cx="7786742" cy="14287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2786050" y="5572140"/>
            <a:ext cx="857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dirty="0" smtClean="0">
                <a:sym typeface="Wingdings" pitchFamily="2" charset="2"/>
              </a:rPr>
              <a:t></a:t>
            </a:r>
            <a:endParaRPr lang="sk-SK" dirty="0"/>
          </a:p>
        </p:txBody>
      </p:sp>
      <p:pic>
        <p:nvPicPr>
          <p:cNvPr id="10" name="Obrázok 9" descr="mistak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121711"/>
            <a:ext cx="2583637" cy="23787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sk-SK" sz="4800" dirty="0" smtClean="0"/>
              <a:t>Postupové kritériá</a:t>
            </a:r>
            <a:endParaRPr lang="sk-SK" dirty="0"/>
          </a:p>
        </p:txBody>
      </p:sp>
      <p:sp>
        <p:nvSpPr>
          <p:cNvPr id="4" name="Zástupný symbol obsahu 2"/>
          <p:cNvSpPr txBox="1">
            <a:spLocks noGrp="1"/>
          </p:cNvSpPr>
          <p:nvPr>
            <p:ph idx="1"/>
          </p:nvPr>
        </p:nvSpPr>
        <p:spPr>
          <a:xfrm>
            <a:off x="428596" y="1857364"/>
            <a:ext cx="7527780" cy="407196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sk-SK" sz="2600" b="1" dirty="0" smtClean="0"/>
              <a:t>Prilákať čo najviac detí ku šachu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sk-SK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Vytvoriť</a:t>
            </a:r>
            <a:r>
              <a:rPr kumimoji="0" lang="sk-SK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čo najväčšiu základňu tých ktorí sa budú zúčastňovať série GPX mládeže pravidelnejšie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sk-SK" b="1" noProof="0" dirty="0" smtClean="0"/>
              <a:t>„Zbaviť “ sa najlepších tým, že aj vďaka zvýšenej praxi a skúsenostiam výkonnostne prerastú hranicu GPX mládeže</a:t>
            </a:r>
            <a:endParaRPr kumimoji="0" lang="sk-SK" sz="2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defRPr/>
            </a:pPr>
            <a:r>
              <a:rPr lang="sk-SK" dirty="0" smtClean="0"/>
              <a:t>Zapojiť čo najviac organizátorov, zapĺňať biele miesta</a:t>
            </a:r>
          </a:p>
          <a:p>
            <a:pPr lvl="0">
              <a:defRPr/>
            </a:pPr>
            <a:r>
              <a:rPr lang="sk-SK" dirty="0" smtClean="0"/>
              <a:t>Zapojiť čo najviac turnajov</a:t>
            </a:r>
          </a:p>
          <a:p>
            <a:pPr lvl="0">
              <a:defRPr/>
            </a:pPr>
            <a:r>
              <a:rPr lang="sk-SK" dirty="0" smtClean="0"/>
              <a:t>Vytvoriť najlepším vo finále </a:t>
            </a:r>
            <a:r>
              <a:rPr lang="en-US" dirty="0" smtClean="0"/>
              <a:t>(</a:t>
            </a:r>
            <a:r>
              <a:rPr lang="sk-SK" dirty="0" smtClean="0"/>
              <a:t>resp. semifinále</a:t>
            </a:r>
            <a:r>
              <a:rPr lang="en-US" dirty="0" smtClean="0"/>
              <a:t>)</a:t>
            </a:r>
            <a:r>
              <a:rPr lang="sk-SK" dirty="0" smtClean="0"/>
              <a:t> čo najlepšie podmienky pre hru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sk-SK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sk-SK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51520" y="1124744"/>
            <a:ext cx="8679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</a:rPr>
              <a:t>Čo je teda skutočne cieľom GPX mládeže??? 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071670" y="600076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/>
              <a:t>Nezabúdajme na to!</a:t>
            </a:r>
            <a:endParaRPr lang="sk-SK" sz="36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7987300" y="1728868"/>
            <a:ext cx="958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1346</a:t>
            </a:r>
            <a:endParaRPr lang="sk-SK" sz="24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8233713" y="4293096"/>
            <a:ext cx="599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95</a:t>
            </a:r>
            <a:endParaRPr lang="sk-SK" sz="2400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8241343" y="3861048"/>
            <a:ext cx="591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38</a:t>
            </a:r>
            <a:endParaRPr lang="sk-SK" sz="2400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8129134" y="2317908"/>
            <a:ext cx="816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588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71504"/>
          </a:xfrm>
        </p:spPr>
        <p:txBody>
          <a:bodyPr>
            <a:noAutofit/>
          </a:bodyPr>
          <a:lstStyle/>
          <a:p>
            <a:r>
              <a:rPr lang="sk-SK" sz="3600" dirty="0" smtClean="0"/>
              <a:t>Postupové kritériá </a:t>
            </a:r>
            <a:r>
              <a:rPr lang="sk-SK" sz="3200" dirty="0" smtClean="0"/>
              <a:t>– série turnajov 2015/16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772138"/>
          </a:xfrm>
        </p:spPr>
        <p:txBody>
          <a:bodyPr>
            <a:noAutofit/>
          </a:bodyPr>
          <a:lstStyle/>
          <a:p>
            <a:r>
              <a:rPr lang="sk-SK" sz="1800" dirty="0" smtClean="0"/>
              <a:t>Máme 12 regionálnych sérií turnajov</a:t>
            </a:r>
          </a:p>
          <a:p>
            <a:r>
              <a:rPr lang="sk-SK" sz="1800" dirty="0" smtClean="0"/>
              <a:t>9 z nich je v skupine Východ, 2 v skupine Stred a </a:t>
            </a:r>
            <a:r>
              <a:rPr lang="sk-SK" sz="1800" dirty="0"/>
              <a:t>1</a:t>
            </a:r>
            <a:r>
              <a:rPr lang="sk-SK" sz="1800" dirty="0" smtClean="0"/>
              <a:t> v skupine Západ</a:t>
            </a:r>
          </a:p>
        </p:txBody>
      </p:sp>
      <p:pic>
        <p:nvPicPr>
          <p:cNvPr id="1026" name="Picture 2" descr="C:\Users\miroslav.rohacek\Desktop\sér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136904" cy="36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2041" y="3933056"/>
            <a:ext cx="8640960" cy="2304256"/>
          </a:xfrm>
        </p:spPr>
        <p:txBody>
          <a:bodyPr>
            <a:normAutofit fontScale="77500" lnSpcReduction="20000"/>
          </a:bodyPr>
          <a:lstStyle/>
          <a:p>
            <a:r>
              <a:rPr lang="sk-SK" sz="2900" dirty="0" smtClean="0"/>
              <a:t>ročník 2007/2008 </a:t>
            </a:r>
            <a:r>
              <a:rPr lang="sk-SK" sz="2900" dirty="0"/>
              <a:t>– 29.9.2007 – Žilina Spektrum Chess – </a:t>
            </a:r>
            <a:r>
              <a:rPr lang="sk-SK" sz="2900" dirty="0" smtClean="0"/>
              <a:t>1.turnaj</a:t>
            </a:r>
          </a:p>
          <a:p>
            <a:r>
              <a:rPr lang="sk-SK" sz="2900" dirty="0"/>
              <a:t>r</a:t>
            </a:r>
            <a:r>
              <a:rPr lang="sk-SK" sz="2900" dirty="0" smtClean="0"/>
              <a:t>očník 2008/2009 – vytvorenie semifinálových skupín (postup prvý z každého kraja, ďalší piati v poradí a jedna divoká karta)</a:t>
            </a:r>
          </a:p>
          <a:p>
            <a:r>
              <a:rPr lang="sk-SK" sz="2900" dirty="0"/>
              <a:t>ročník 2010/2011 – bonusové body </a:t>
            </a:r>
            <a:r>
              <a:rPr lang="sk-SK" sz="2900" dirty="0" smtClean="0"/>
              <a:t>navyše</a:t>
            </a:r>
          </a:p>
          <a:p>
            <a:r>
              <a:rPr lang="sk-SK" sz="2900" dirty="0"/>
              <a:t>r</a:t>
            </a:r>
            <a:r>
              <a:rPr lang="sk-SK" sz="2900" dirty="0" smtClean="0"/>
              <a:t>očník 2011/2012 – zníženie ratingovej hranice na 1400 (hráči do 8 rokov bez obmedzenia výkonnosti)</a:t>
            </a:r>
          </a:p>
          <a:p>
            <a:r>
              <a:rPr lang="sk-SK" sz="2900" dirty="0"/>
              <a:t>r</a:t>
            </a:r>
            <a:r>
              <a:rPr lang="sk-SK" sz="2900" dirty="0" smtClean="0"/>
              <a:t>očník 2012/2013 – rozdelenie na tri skupiny (Západ, Stred, Východ)</a:t>
            </a:r>
          </a:p>
          <a:p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81772"/>
          </a:xfrm>
        </p:spPr>
        <p:txBody>
          <a:bodyPr>
            <a:noAutofit/>
          </a:bodyPr>
          <a:lstStyle/>
          <a:p>
            <a:r>
              <a:rPr lang="sk-SK" sz="4000" dirty="0" smtClean="0"/>
              <a:t>História GPX mládeže</a:t>
            </a:r>
            <a:endParaRPr lang="sk-SK" sz="4000" dirty="0"/>
          </a:p>
        </p:txBody>
      </p:sp>
      <p:pic>
        <p:nvPicPr>
          <p:cNvPr id="5" name="Picture 2" descr="C:\Users\miroslav.rohacek\Desktop\víťazi G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903405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71504"/>
          </a:xfrm>
        </p:spPr>
        <p:txBody>
          <a:bodyPr>
            <a:noAutofit/>
          </a:bodyPr>
          <a:lstStyle/>
          <a:p>
            <a:r>
              <a:rPr lang="sk-SK" sz="3600" dirty="0" smtClean="0"/>
              <a:t>Postupové kritériá </a:t>
            </a:r>
            <a:r>
              <a:rPr lang="sk-SK" sz="3200" dirty="0" smtClean="0"/>
              <a:t>– série turnajov 2015/16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9104" y="5013176"/>
            <a:ext cx="8229600" cy="571504"/>
          </a:xfrm>
        </p:spPr>
        <p:txBody>
          <a:bodyPr>
            <a:normAutofit/>
          </a:bodyPr>
          <a:lstStyle/>
          <a:p>
            <a:r>
              <a:rPr lang="sk-SK" dirty="0" smtClean="0"/>
              <a:t>dôvod dominancie ZA oproti BB resp. PO oproti KE</a:t>
            </a:r>
          </a:p>
        </p:txBody>
      </p:sp>
      <p:pic>
        <p:nvPicPr>
          <p:cNvPr id="3074" name="Picture 2" descr="D:\chess\KŠN-turnaje\prezentácie\GPX\GPX-1516\mapa_okres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4" y="1023627"/>
            <a:ext cx="810577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vál 56"/>
          <p:cNvSpPr/>
          <p:nvPr/>
        </p:nvSpPr>
        <p:spPr>
          <a:xfrm>
            <a:off x="6412398" y="2172543"/>
            <a:ext cx="588604" cy="568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7" name="Ovál 76"/>
          <p:cNvSpPr/>
          <p:nvPr/>
        </p:nvSpPr>
        <p:spPr>
          <a:xfrm>
            <a:off x="7398977" y="2222142"/>
            <a:ext cx="504056" cy="494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9" name="Ovál 78"/>
          <p:cNvSpPr/>
          <p:nvPr/>
        </p:nvSpPr>
        <p:spPr>
          <a:xfrm>
            <a:off x="2964705" y="1628800"/>
            <a:ext cx="525830" cy="54374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0" name="Ovál 79"/>
          <p:cNvSpPr/>
          <p:nvPr/>
        </p:nvSpPr>
        <p:spPr>
          <a:xfrm>
            <a:off x="4180235" y="1900671"/>
            <a:ext cx="643512" cy="64294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3" name="Ovál 82"/>
          <p:cNvSpPr/>
          <p:nvPr/>
        </p:nvSpPr>
        <p:spPr>
          <a:xfrm>
            <a:off x="5406034" y="2250920"/>
            <a:ext cx="534118" cy="58538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4" name="Ovál 83"/>
          <p:cNvSpPr/>
          <p:nvPr/>
        </p:nvSpPr>
        <p:spPr>
          <a:xfrm>
            <a:off x="6479846" y="1566975"/>
            <a:ext cx="588495" cy="5406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6" name="Ovál 85"/>
          <p:cNvSpPr/>
          <p:nvPr/>
        </p:nvSpPr>
        <p:spPr>
          <a:xfrm>
            <a:off x="6349318" y="2816300"/>
            <a:ext cx="588604" cy="57777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5" name="Ovál 84"/>
          <p:cNvSpPr/>
          <p:nvPr/>
        </p:nvSpPr>
        <p:spPr>
          <a:xfrm>
            <a:off x="7956376" y="2222142"/>
            <a:ext cx="452568" cy="47336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0" name="Ovál 39"/>
          <p:cNvSpPr/>
          <p:nvPr/>
        </p:nvSpPr>
        <p:spPr>
          <a:xfrm>
            <a:off x="6479846" y="1749233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3" name="Ovál 42"/>
          <p:cNvSpPr/>
          <p:nvPr/>
        </p:nvSpPr>
        <p:spPr>
          <a:xfrm>
            <a:off x="6169318" y="1927645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4" name="Ovál 43"/>
          <p:cNvSpPr/>
          <p:nvPr/>
        </p:nvSpPr>
        <p:spPr>
          <a:xfrm>
            <a:off x="7134094" y="1809077"/>
            <a:ext cx="432049" cy="4431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6" name="Ovál 15"/>
          <p:cNvSpPr/>
          <p:nvPr/>
        </p:nvSpPr>
        <p:spPr>
          <a:xfrm rot="19769016">
            <a:off x="2125411" y="1769953"/>
            <a:ext cx="1009955" cy="137374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308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3" grpId="0" animBg="1"/>
      <p:bldP spid="84" grpId="0" animBg="1"/>
      <p:bldP spid="86" grpId="0" animBg="1"/>
      <p:bldP spid="8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71504"/>
          </a:xfrm>
        </p:spPr>
        <p:txBody>
          <a:bodyPr>
            <a:noAutofit/>
          </a:bodyPr>
          <a:lstStyle/>
          <a:p>
            <a:r>
              <a:rPr lang="sk-SK" sz="3600" dirty="0" smtClean="0"/>
              <a:t>Postupové kritériá </a:t>
            </a:r>
            <a:r>
              <a:rPr lang="sk-SK" sz="3200" dirty="0" smtClean="0"/>
              <a:t>– série turnajov 2015/16</a:t>
            </a:r>
            <a:endParaRPr lang="sk-SK" sz="3200" dirty="0"/>
          </a:p>
        </p:txBody>
      </p:sp>
      <p:graphicFrame>
        <p:nvGraphicFramePr>
          <p:cNvPr id="17" name="Graf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938385"/>
              </p:ext>
            </p:extLst>
          </p:nvPr>
        </p:nvGraphicFramePr>
        <p:xfrm>
          <a:off x="683568" y="1340768"/>
          <a:ext cx="756084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af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891661"/>
              </p:ext>
            </p:extLst>
          </p:nvPr>
        </p:nvGraphicFramePr>
        <p:xfrm>
          <a:off x="683568" y="1340768"/>
          <a:ext cx="756084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af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440876"/>
              </p:ext>
            </p:extLst>
          </p:nvPr>
        </p:nvGraphicFramePr>
        <p:xfrm>
          <a:off x="683568" y="1340768"/>
          <a:ext cx="756084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421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17" grpId="1">
        <p:bldAsOne/>
      </p:bldGraphic>
      <p:bldGraphic spid="18" grpId="0">
        <p:bldAsOne/>
      </p:bldGraphic>
      <p:bldGraphic spid="18" grpId="1">
        <p:bldAsOne/>
      </p:bldGraphic>
      <p:bldGraphic spid="19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81772"/>
          </a:xfrm>
        </p:spPr>
        <p:txBody>
          <a:bodyPr>
            <a:noAutofit/>
          </a:bodyPr>
          <a:lstStyle/>
          <a:p>
            <a:r>
              <a:rPr lang="sk-SK" sz="3600" dirty="0" smtClean="0"/>
              <a:t>Paralelné turnaje v rovnakom regióne</a:t>
            </a:r>
            <a:endParaRPr lang="sk-SK" sz="3200" dirty="0"/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571472" y="1000108"/>
            <a:ext cx="8229600" cy="1204756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sk-SK" sz="3700" dirty="0" smtClean="0"/>
              <a:t>21</a:t>
            </a:r>
            <a:r>
              <a:rPr kumimoji="0" lang="sk-SK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.11.2015 – Kežmarok a Prešov, </a:t>
            </a:r>
            <a:r>
              <a:rPr lang="sk-SK" sz="3700" noProof="0" dirty="0" smtClean="0"/>
              <a:t>28</a:t>
            </a:r>
            <a:r>
              <a:rPr lang="sk-SK" sz="3700" dirty="0" smtClean="0"/>
              <a:t>.11.2015 – Rajec a Liptovský Mikuláš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sk-SK" sz="3700" dirty="0" smtClean="0"/>
              <a:t> 30.1.2016 – Humenné a Sabinov, 27.2.2016 – Bijacovce a Sabinov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sk-SK" sz="3700" dirty="0" smtClean="0"/>
              <a:t>2.4.2016 – Bratislava a Trakovice, 9.4.2016 – Humenné a Raslavice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sk-SK" sz="3700" dirty="0" smtClean="0"/>
              <a:t>30.4.2016 – Košice, Prešov</a:t>
            </a:r>
            <a:r>
              <a:rPr lang="sk-SK" sz="3700" dirty="0"/>
              <a:t> </a:t>
            </a:r>
            <a:r>
              <a:rPr lang="sk-SK" sz="3700" dirty="0" smtClean="0"/>
              <a:t>a Spišská Nová Ves, 14.5.2016 – Čadca, Lysá pod Makytou a Martin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sk-SK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sk-SK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D:\chess\KŠN-turnaje\prezentácie\GPX\GPX-1516\mapa_okres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84" y="2343156"/>
            <a:ext cx="8105775" cy="38862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ál 12"/>
          <p:cNvSpPr/>
          <p:nvPr/>
        </p:nvSpPr>
        <p:spPr>
          <a:xfrm>
            <a:off x="4421239" y="3318158"/>
            <a:ext cx="360000" cy="36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Ovál 11"/>
          <p:cNvSpPr/>
          <p:nvPr/>
        </p:nvSpPr>
        <p:spPr>
          <a:xfrm>
            <a:off x="3066899" y="3242591"/>
            <a:ext cx="360000" cy="36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Ovál 7"/>
          <p:cNvSpPr/>
          <p:nvPr/>
        </p:nvSpPr>
        <p:spPr>
          <a:xfrm>
            <a:off x="5754982" y="3323912"/>
            <a:ext cx="360000" cy="36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Ovál 8"/>
          <p:cNvSpPr/>
          <p:nvPr/>
        </p:nvSpPr>
        <p:spPr>
          <a:xfrm>
            <a:off x="6530360" y="3602591"/>
            <a:ext cx="360000" cy="36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Ovál 9"/>
          <p:cNvSpPr/>
          <p:nvPr/>
        </p:nvSpPr>
        <p:spPr>
          <a:xfrm>
            <a:off x="6036479" y="3222942"/>
            <a:ext cx="360000" cy="360000"/>
          </a:xfrm>
          <a:prstGeom prst="ellipse">
            <a:avLst/>
          </a:prstGeom>
          <a:solidFill>
            <a:srgbClr val="07C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5" name="Ovál 14"/>
          <p:cNvSpPr/>
          <p:nvPr/>
        </p:nvSpPr>
        <p:spPr>
          <a:xfrm>
            <a:off x="7633070" y="3723331"/>
            <a:ext cx="360000" cy="36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4" name="Ovál 13"/>
          <p:cNvSpPr/>
          <p:nvPr/>
        </p:nvSpPr>
        <p:spPr>
          <a:xfrm>
            <a:off x="6311194" y="3171332"/>
            <a:ext cx="360000" cy="36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" name="Ovál 10"/>
          <p:cNvSpPr/>
          <p:nvPr/>
        </p:nvSpPr>
        <p:spPr>
          <a:xfrm>
            <a:off x="6396479" y="3242591"/>
            <a:ext cx="360000" cy="360000"/>
          </a:xfrm>
          <a:prstGeom prst="ellipse">
            <a:avLst/>
          </a:prstGeom>
          <a:solidFill>
            <a:srgbClr val="07C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7" name="Ovál 16"/>
          <p:cNvSpPr/>
          <p:nvPr/>
        </p:nvSpPr>
        <p:spPr>
          <a:xfrm>
            <a:off x="1763688" y="4487643"/>
            <a:ext cx="360000" cy="36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6" name="Ovál 15"/>
          <p:cNvSpPr/>
          <p:nvPr/>
        </p:nvSpPr>
        <p:spPr>
          <a:xfrm>
            <a:off x="899592" y="5049160"/>
            <a:ext cx="360000" cy="36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8" name="Ovál 17"/>
          <p:cNvSpPr/>
          <p:nvPr/>
        </p:nvSpPr>
        <p:spPr>
          <a:xfrm>
            <a:off x="7300845" y="3256874"/>
            <a:ext cx="360000" cy="36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0" name="Ovál 19"/>
          <p:cNvSpPr/>
          <p:nvPr/>
        </p:nvSpPr>
        <p:spPr>
          <a:xfrm>
            <a:off x="7704328" y="3531332"/>
            <a:ext cx="360000" cy="36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1" name="Ovál 20"/>
          <p:cNvSpPr/>
          <p:nvPr/>
        </p:nvSpPr>
        <p:spPr>
          <a:xfrm>
            <a:off x="3236296" y="2541228"/>
            <a:ext cx="360000" cy="36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2" name="Ovál 21"/>
          <p:cNvSpPr/>
          <p:nvPr/>
        </p:nvSpPr>
        <p:spPr>
          <a:xfrm>
            <a:off x="2786910" y="2929341"/>
            <a:ext cx="360000" cy="36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3" name="Ovál 22"/>
          <p:cNvSpPr/>
          <p:nvPr/>
        </p:nvSpPr>
        <p:spPr>
          <a:xfrm>
            <a:off x="3381303" y="3222942"/>
            <a:ext cx="360000" cy="36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4" name="Ovál 23"/>
          <p:cNvSpPr/>
          <p:nvPr/>
        </p:nvSpPr>
        <p:spPr>
          <a:xfrm>
            <a:off x="6674070" y="3602591"/>
            <a:ext cx="360000" cy="36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5" name="Ovál 24"/>
          <p:cNvSpPr/>
          <p:nvPr/>
        </p:nvSpPr>
        <p:spPr>
          <a:xfrm>
            <a:off x="5754982" y="3723331"/>
            <a:ext cx="360000" cy="36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6" name="Ovál 25"/>
          <p:cNvSpPr/>
          <p:nvPr/>
        </p:nvSpPr>
        <p:spPr>
          <a:xfrm>
            <a:off x="6687499" y="4221088"/>
            <a:ext cx="360000" cy="36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5621362" y="5400613"/>
            <a:ext cx="1550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</a:rPr>
              <a:t>Prečo ?</a:t>
            </a:r>
            <a:endParaRPr lang="sk-SK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8" grpId="0" animBg="1"/>
      <p:bldP spid="9" grpId="0" animBg="1"/>
      <p:bldP spid="10" grpId="0" animBg="1"/>
      <p:bldP spid="15" grpId="0" animBg="1"/>
      <p:bldP spid="14" grpId="0" animBg="1"/>
      <p:bldP spid="11" grpId="0" animBg="1"/>
      <p:bldP spid="17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sk-SK" sz="4000" dirty="0" smtClean="0"/>
              <a:t>Reklama</a:t>
            </a:r>
            <a:endParaRPr lang="sk-SK" sz="4000" dirty="0"/>
          </a:p>
        </p:txBody>
      </p:sp>
      <p:sp>
        <p:nvSpPr>
          <p:cNvPr id="10" name="BlokTextu 9"/>
          <p:cNvSpPr txBox="1"/>
          <p:nvPr/>
        </p:nvSpPr>
        <p:spPr>
          <a:xfrm>
            <a:off x="142844" y="2428868"/>
            <a:ext cx="700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Už počas ročníka 2009/10 vznikla na stránke GPX sekcia Fotky...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14282" y="2857496"/>
            <a:ext cx="524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 ročníku 2013/14:  12x Západ, 11x Stred, 18x Východ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214282" y="3286124"/>
            <a:ext cx="5189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 ročníku 2014/15:  </a:t>
            </a:r>
            <a:r>
              <a:rPr lang="sk-SK" dirty="0"/>
              <a:t>5</a:t>
            </a:r>
            <a:r>
              <a:rPr lang="sk-SK" dirty="0" smtClean="0"/>
              <a:t>x Západ, </a:t>
            </a:r>
            <a:r>
              <a:rPr lang="sk-SK" dirty="0"/>
              <a:t>4</a:t>
            </a:r>
            <a:r>
              <a:rPr lang="sk-SK" dirty="0" smtClean="0"/>
              <a:t>x Stred, 26x Východ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214282" y="3643314"/>
            <a:ext cx="514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 ročníku 2015/16:  4x Západ, 4x Stred, 17x Východ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481714" y="4193953"/>
            <a:ext cx="2014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Počet turnajov:</a:t>
            </a:r>
            <a:endParaRPr lang="sk-SK" sz="2000" b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496846" y="4725144"/>
            <a:ext cx="2886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/>
              <a:t>r</a:t>
            </a:r>
            <a:r>
              <a:rPr lang="sk-SK" sz="2400" dirty="0" smtClean="0"/>
              <a:t>očník 2013/14: </a:t>
            </a:r>
            <a:r>
              <a:rPr lang="sk-SK" sz="2400" b="1" dirty="0" smtClean="0"/>
              <a:t>41:49</a:t>
            </a:r>
            <a:endParaRPr lang="sk-SK" sz="2400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441811" y="5264967"/>
            <a:ext cx="2918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/>
              <a:t>ročník </a:t>
            </a:r>
            <a:r>
              <a:rPr lang="sk-SK" sz="2400" dirty="0" smtClean="0"/>
              <a:t>2014/15: </a:t>
            </a:r>
            <a:r>
              <a:rPr lang="sk-SK" sz="2400" b="1" dirty="0" smtClean="0"/>
              <a:t>35:60</a:t>
            </a:r>
            <a:endParaRPr lang="sk-SK" sz="2400" b="1" dirty="0"/>
          </a:p>
        </p:txBody>
      </p:sp>
      <p:sp>
        <p:nvSpPr>
          <p:cNvPr id="17" name="BlokTextu 16"/>
          <p:cNvSpPr txBox="1"/>
          <p:nvPr/>
        </p:nvSpPr>
        <p:spPr>
          <a:xfrm>
            <a:off x="441811" y="5742878"/>
            <a:ext cx="2904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/>
              <a:t>ročník </a:t>
            </a:r>
            <a:r>
              <a:rPr lang="sk-SK" sz="2400" dirty="0" smtClean="0"/>
              <a:t>2015/16: </a:t>
            </a:r>
            <a:r>
              <a:rPr lang="sk-SK" sz="2400" b="1" dirty="0" smtClean="0"/>
              <a:t>25:70</a:t>
            </a:r>
            <a:endParaRPr lang="sk-SK" sz="2400" b="1" dirty="0"/>
          </a:p>
        </p:txBody>
      </p:sp>
      <p:sp>
        <p:nvSpPr>
          <p:cNvPr id="19" name="BlokTextu 18"/>
          <p:cNvSpPr txBox="1"/>
          <p:nvPr/>
        </p:nvSpPr>
        <p:spPr>
          <a:xfrm>
            <a:off x="3577779" y="4786699"/>
            <a:ext cx="723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45,6%</a:t>
            </a:r>
            <a:endParaRPr lang="sk-SK" sz="1600" b="1" dirty="0">
              <a:solidFill>
                <a:srgbClr val="FF0000"/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3543755" y="5326522"/>
            <a:ext cx="726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36,8%</a:t>
            </a:r>
            <a:endParaRPr lang="sk-SK" sz="1600" b="1" dirty="0">
              <a:solidFill>
                <a:srgbClr val="FF0000"/>
              </a:solidFill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3529607" y="5787280"/>
            <a:ext cx="716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26,3%</a:t>
            </a:r>
            <a:endParaRPr lang="sk-SK" sz="1600" b="1" dirty="0">
              <a:solidFill>
                <a:srgbClr val="FF0000"/>
              </a:solidFill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914789" y="6314217"/>
            <a:ext cx="681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Možnosť propagácie vlastného turnaja je tak hrubo nevyužitá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357158" y="1000108"/>
            <a:ext cx="8034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sk-SK" sz="2400" dirty="0" smtClean="0"/>
              <a:t> web stránka GPX mládeže nemá konkurenciu</a:t>
            </a:r>
          </a:p>
          <a:p>
            <a:pPr>
              <a:buFontTx/>
              <a:buChar char="-"/>
            </a:pPr>
            <a:r>
              <a:rPr lang="sk-SK" sz="2400" dirty="0" smtClean="0"/>
              <a:t> prehľadný kalendár, výsledky, štatistiky, aktualizácia, atď..</a:t>
            </a:r>
          </a:p>
          <a:p>
            <a:pPr>
              <a:buFontTx/>
              <a:buChar char="-"/>
            </a:pPr>
            <a:r>
              <a:rPr lang="sk-SK" sz="2400" dirty="0" smtClean="0"/>
              <a:t> napriek tomu sa však nevyužíva dostatočne jej potenciál</a:t>
            </a:r>
            <a:endParaRPr lang="sk-SK" sz="2400" dirty="0"/>
          </a:p>
        </p:txBody>
      </p:sp>
      <p:pic>
        <p:nvPicPr>
          <p:cNvPr id="4098" name="Picture 2" descr="C:\Users\miroslav.rohacek\Desktop\kalend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487" y="2777330"/>
            <a:ext cx="3503894" cy="35080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ál 17"/>
          <p:cNvSpPr/>
          <p:nvPr/>
        </p:nvSpPr>
        <p:spPr>
          <a:xfrm rot="16200000">
            <a:off x="6972091" y="4281427"/>
            <a:ext cx="3839802" cy="50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2050" name="Picture 2" descr="D:\chess\KŠN-turnaje\prezentácie\GPX\GPX-1516\obrázky\imag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26652" y="4968554"/>
            <a:ext cx="1109663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/>
      <p:bldP spid="12" grpId="0" build="allAtOnce"/>
      <p:bldP spid="13" grpId="0" build="allAtOnce"/>
      <p:bldP spid="14" grpId="0"/>
      <p:bldP spid="15" grpId="0"/>
      <p:bldP spid="16" grpId="0"/>
      <p:bldP spid="17" grpId="0"/>
      <p:bldP spid="19" grpId="0"/>
      <p:bldP spid="21" grpId="0"/>
      <p:bldP spid="23" grpId="0"/>
      <p:bldP spid="24" grpId="0"/>
      <p:bldP spid="26" grpId="0" uiExpand="1" build="allAtOnce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sk-SK" sz="4000" dirty="0" smtClean="0"/>
              <a:t>Reklama</a:t>
            </a:r>
            <a:endParaRPr lang="sk-SK" sz="4000" dirty="0"/>
          </a:p>
        </p:txBody>
      </p:sp>
      <p:pic>
        <p:nvPicPr>
          <p:cNvPr id="1026" name="Picture 2" descr="C:\Users\miroslav.rohacek\Desktop\ksn-2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18" y="440720"/>
            <a:ext cx="6509964" cy="288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roslav.rohacek\Desktop\ksn-20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75988"/>
            <a:ext cx="6481711" cy="288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203848" y="2564904"/>
            <a:ext cx="676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>
                <a:solidFill>
                  <a:srgbClr val="FF0000"/>
                </a:solidFill>
              </a:rPr>
              <a:t>13 610</a:t>
            </a:r>
            <a:endParaRPr lang="sk-SK" sz="1600" dirty="0">
              <a:solidFill>
                <a:srgbClr val="FF0000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3880252" y="2561310"/>
            <a:ext cx="646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>
                <a:solidFill>
                  <a:srgbClr val="FF0000"/>
                </a:solidFill>
              </a:rPr>
              <a:t>3 566</a:t>
            </a:r>
            <a:endParaRPr lang="sk-SK" sz="1600" dirty="0">
              <a:solidFill>
                <a:srgbClr val="FF0000"/>
              </a:solidFill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4483606" y="2564904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>
                <a:solidFill>
                  <a:srgbClr val="FF0000"/>
                </a:solidFill>
              </a:rPr>
              <a:t>40 346</a:t>
            </a:r>
            <a:endParaRPr lang="sk-SK" sz="16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D:\chess\KŠN-turnaje\prezentácie\GPX\GPX-1516\facebook_like_logo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047" y="3501008"/>
            <a:ext cx="1620031" cy="1224136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chess\KŠN-turnaje\prezentácie\GPX\GPX-1516\youtub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06443"/>
            <a:ext cx="1653806" cy="649545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obsahu 2"/>
          <p:cNvSpPr txBox="1">
            <a:spLocks/>
          </p:cNvSpPr>
          <p:nvPr/>
        </p:nvSpPr>
        <p:spPr>
          <a:xfrm>
            <a:off x="680695" y="5455988"/>
            <a:ext cx="8229600" cy="12047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sk-SK" sz="2200" dirty="0"/>
              <a:t>m</a:t>
            </a:r>
            <a:r>
              <a:rPr lang="sk-SK" sz="2200" dirty="0" smtClean="0"/>
              <a:t>ožnosť vytvorenia webov v rámci týchto sérií, informácií na FB, prípadne youtube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sk-SK" sz="2200" dirty="0"/>
              <a:t>m</a:t>
            </a:r>
            <a:r>
              <a:rPr lang="sk-SK" sz="2200" dirty="0" smtClean="0"/>
              <a:t>onitoring návštevnosti, at</a:t>
            </a:r>
            <a:r>
              <a:rPr lang="sk-SK" sz="2200" dirty="0" smtClean="0"/>
              <a:t>ď..</a:t>
            </a:r>
            <a:endParaRPr lang="sk-SK" sz="2200" dirty="0" smtClean="0"/>
          </a:p>
        </p:txBody>
      </p:sp>
    </p:spTree>
    <p:extLst>
      <p:ext uri="{BB962C8B-B14F-4D97-AF65-F5344CB8AC3E}">
        <p14:creationId xmlns:p14="http://schemas.microsoft.com/office/powerpoint/2010/main" val="99688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sk-SK" sz="4000" dirty="0" smtClean="0"/>
              <a:t>Reklama</a:t>
            </a:r>
            <a:endParaRPr lang="sk-SK" sz="4000" dirty="0"/>
          </a:p>
        </p:txBody>
      </p:sp>
      <p:pic>
        <p:nvPicPr>
          <p:cNvPr id="5123" name="Picture 3" descr="D:\chess\KŠN-turnaje\prezentácie\GPX\GPX-1516\link-GPX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3" y="1773589"/>
            <a:ext cx="7200000" cy="4750981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ál 11"/>
          <p:cNvSpPr/>
          <p:nvPr/>
        </p:nvSpPr>
        <p:spPr>
          <a:xfrm>
            <a:off x="107504" y="4670191"/>
            <a:ext cx="1284344" cy="50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5122" name="Picture 2" descr="D:\chess\KŠN-turnaje\prezentácie\GPX\GPX-1516\link-GPX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76438"/>
            <a:ext cx="5832048" cy="3948637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ál 12"/>
          <p:cNvSpPr/>
          <p:nvPr/>
        </p:nvSpPr>
        <p:spPr>
          <a:xfrm>
            <a:off x="6503299" y="5423201"/>
            <a:ext cx="1284344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67544" y="925476"/>
            <a:ext cx="8496344" cy="84811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sk-SK" sz="2200" dirty="0"/>
              <a:t>m</a:t>
            </a:r>
            <a:r>
              <a:rPr lang="sk-SK" sz="2200" dirty="0" smtClean="0"/>
              <a:t>ožnosť uvedenia linku na web GPX mládeže u čo najviac klubov, ktorých deti sa zúčastňujú súťaže</a:t>
            </a:r>
          </a:p>
        </p:txBody>
      </p:sp>
    </p:spTree>
    <p:extLst>
      <p:ext uri="{BB962C8B-B14F-4D97-AF65-F5344CB8AC3E}">
        <p14:creationId xmlns:p14="http://schemas.microsoft.com/office/powerpoint/2010/main" val="38543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Čo nás čaká...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000108"/>
            <a:ext cx="8712968" cy="48051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k-SK" sz="2900" dirty="0" smtClean="0"/>
          </a:p>
          <a:p>
            <a:r>
              <a:rPr lang="sk-SK" sz="2900" dirty="0" smtClean="0"/>
              <a:t>Vyhodnotenie 9.ročníka – záverečná správa</a:t>
            </a:r>
          </a:p>
          <a:p>
            <a:r>
              <a:rPr lang="sk-SK" sz="2900" dirty="0" smtClean="0"/>
              <a:t>Komunikácia s prípadnými novými organizátormi</a:t>
            </a:r>
          </a:p>
          <a:p>
            <a:r>
              <a:rPr lang="sk-SK" sz="2900" dirty="0" smtClean="0"/>
              <a:t>Zabezpečiť fotografie resp. videá z ich turnajov (prípadne to priamo ošetriť v súťažnom poriadku)</a:t>
            </a:r>
          </a:p>
          <a:p>
            <a:r>
              <a:rPr lang="sk-SK" sz="2900" dirty="0" smtClean="0"/>
              <a:t>Vybaviť odkaz na web GPX mládeže u každého šachového klubu pracujúceho s mládežou</a:t>
            </a:r>
          </a:p>
          <a:p>
            <a:r>
              <a:rPr lang="sk-SK" sz="2900" dirty="0" smtClean="0"/>
              <a:t>Postupne riešiť veci z to-do listu na webe GPX mládeže</a:t>
            </a:r>
          </a:p>
          <a:p>
            <a:r>
              <a:rPr lang="sk-SK" sz="2800" dirty="0"/>
              <a:t>Úprava súťažného poriadku pre ročník </a:t>
            </a:r>
            <a:r>
              <a:rPr lang="sk-SK" sz="2800" dirty="0" smtClean="0"/>
              <a:t>2016/17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8194" name="Picture 2" descr="C:\Users\miroslav.rohacek\Desktop\výroč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544616" cy="5544616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Záver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2993718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Seriál náborových turnajov mládeže v kategórii jednotlivcov</a:t>
            </a:r>
          </a:p>
          <a:p>
            <a:r>
              <a:rPr lang="sk-SK" dirty="0" smtClean="0"/>
              <a:t>Jediná celoslovenská dlhodobá </a:t>
            </a:r>
            <a:r>
              <a:rPr lang="sk-SK" u="sng" dirty="0" smtClean="0"/>
              <a:t>systémová</a:t>
            </a:r>
            <a:r>
              <a:rPr lang="sk-SK" dirty="0" smtClean="0"/>
              <a:t> šachová súťaž pre mládež</a:t>
            </a:r>
          </a:p>
          <a:p>
            <a:r>
              <a:rPr lang="sk-SK" dirty="0" smtClean="0"/>
              <a:t>Súťaž ktorá má ľahko pochopiteľný bodovací systém aj pre najmenšie deti nechodiace často ešte ani do školy</a:t>
            </a:r>
          </a:p>
          <a:p>
            <a:r>
              <a:rPr lang="sk-SK" dirty="0" smtClean="0"/>
              <a:t>Súťaž s prehľadnou a často aktualizovanou webstránkou podujatia </a:t>
            </a:r>
            <a:r>
              <a:rPr lang="sk-SK" dirty="0" smtClean="0">
                <a:hlinkClick r:id="rId2"/>
              </a:rPr>
              <a:t>http://gpx.jogo.sk/info.php</a:t>
            </a:r>
            <a:endParaRPr lang="sk-SK" dirty="0" smtClean="0"/>
          </a:p>
        </p:txBody>
      </p:sp>
      <p:sp>
        <p:nvSpPr>
          <p:cNvPr id="8" name="BlokTextu 7"/>
          <p:cNvSpPr txBox="1"/>
          <p:nvPr/>
        </p:nvSpPr>
        <p:spPr>
          <a:xfrm>
            <a:off x="571472" y="928670"/>
            <a:ext cx="2925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GPX mládeže je:</a:t>
            </a:r>
            <a:endParaRPr lang="sk-SK" sz="28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357158" y="5572140"/>
            <a:ext cx="849463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Otázky a návrhy posielajte na </a:t>
            </a:r>
            <a:r>
              <a:rPr lang="sk-SK" sz="2800" dirty="0" smtClean="0">
                <a:hlinkClick r:id="rId3"/>
              </a:rPr>
              <a:t>rasto.diviak@gmail.com</a:t>
            </a:r>
            <a:endParaRPr lang="sk-SK" sz="2800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sahu 2"/>
          <p:cNvSpPr txBox="1">
            <a:spLocks/>
          </p:cNvSpPr>
          <p:nvPr/>
        </p:nvSpPr>
        <p:spPr>
          <a:xfrm>
            <a:off x="500034" y="1714488"/>
            <a:ext cx="8229600" cy="64294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 mene Komisie pre náborové turnaje mládeže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sk-SK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500034" y="271462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ďakujem za pozornosť!</a:t>
            </a:r>
            <a:endParaRPr kumimoji="0" lang="sk-SK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1794366" y="6488668"/>
            <a:ext cx="570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FT FM Miroslav Roháček, </a:t>
            </a:r>
            <a:r>
              <a:rPr lang="sk-SK" dirty="0" smtClean="0">
                <a:hlinkClick r:id="rId2"/>
              </a:rPr>
              <a:t>rohacek.miroslav@gmail.com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81772"/>
          </a:xfrm>
        </p:spPr>
        <p:txBody>
          <a:bodyPr>
            <a:noAutofit/>
          </a:bodyPr>
          <a:lstStyle/>
          <a:p>
            <a:r>
              <a:rPr lang="sk-SK" sz="4000" dirty="0" smtClean="0"/>
              <a:t>História GPX mládeže</a:t>
            </a:r>
            <a:endParaRPr lang="sk-SK" sz="4000" dirty="0"/>
          </a:p>
        </p:txBody>
      </p:sp>
      <p:pic>
        <p:nvPicPr>
          <p:cNvPr id="6146" name="Picture 2" descr="D:\chess\KŠN-história\turnaje\fotky\2007-08\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70303"/>
            <a:ext cx="4392488" cy="328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miroslav.rohacek\Desktop\gpx09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26" y="998729"/>
            <a:ext cx="4374185" cy="328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iroslav.rohacek\Desktop\gpx10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46" y="2935274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395536" y="3607858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2007/08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652120" y="6165304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2010/11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7433429" y="3607858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2009/10</a:t>
            </a:r>
            <a:endParaRPr lang="sk-SK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81772"/>
          </a:xfrm>
        </p:spPr>
        <p:txBody>
          <a:bodyPr>
            <a:noAutofit/>
          </a:bodyPr>
          <a:lstStyle/>
          <a:p>
            <a:r>
              <a:rPr lang="sk-SK" sz="4000" dirty="0" smtClean="0"/>
              <a:t>História GPX mládeže</a:t>
            </a:r>
            <a:endParaRPr lang="sk-SK" sz="4000" dirty="0"/>
          </a:p>
        </p:txBody>
      </p:sp>
      <p:pic>
        <p:nvPicPr>
          <p:cNvPr id="4098" name="Picture 2" descr="D:\chess\KŠN-turnaje\prezentácie\GPX\GPX-1516\rekordná účasť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5221934" cy="456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chess\KŠN-turnaje\prezentácie\GPX\GPX-1516\rekordná účasť - histór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74" y="2204864"/>
            <a:ext cx="552335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251520" y="1142984"/>
            <a:ext cx="8712968" cy="989872"/>
          </a:xfrm>
        </p:spPr>
        <p:txBody>
          <a:bodyPr>
            <a:normAutofit/>
          </a:bodyPr>
          <a:lstStyle/>
          <a:p>
            <a:r>
              <a:rPr lang="sk-SK" sz="2400" dirty="0" smtClean="0"/>
              <a:t>najvyššia účasť v histórii GPX mládeže v rámci jedného ročníka</a:t>
            </a:r>
            <a:endParaRPr lang="sk-SK" sz="2400" b="1" dirty="0" smtClean="0">
              <a:solidFill>
                <a:srgbClr val="FF0000"/>
              </a:solidFill>
            </a:endParaRPr>
          </a:p>
          <a:p>
            <a:r>
              <a:rPr lang="sk-SK" sz="2400" dirty="0"/>
              <a:t>r</a:t>
            </a:r>
            <a:r>
              <a:rPr lang="sk-SK" sz="2400" dirty="0" smtClean="0"/>
              <a:t>ekordéri v počte účastí za všetky ročníky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46884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81772"/>
          </a:xfrm>
        </p:spPr>
        <p:txBody>
          <a:bodyPr>
            <a:noAutofit/>
          </a:bodyPr>
          <a:lstStyle/>
          <a:p>
            <a:r>
              <a:rPr lang="sk-SK" sz="4000" dirty="0" smtClean="0"/>
              <a:t>História GPX mládeže</a:t>
            </a:r>
            <a:endParaRPr lang="sk-SK" sz="4000" dirty="0"/>
          </a:p>
        </p:txBody>
      </p:sp>
      <p:pic>
        <p:nvPicPr>
          <p:cNvPr id="4100" name="Picture 4" descr="D:\chess\KŠN-turnaje\prezentácie\GPX\GPX-1516\najmladší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67902"/>
            <a:ext cx="8064896" cy="471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251520" y="1142984"/>
            <a:ext cx="8712968" cy="989872"/>
          </a:xfrm>
        </p:spPr>
        <p:txBody>
          <a:bodyPr>
            <a:normAutofit/>
          </a:bodyPr>
          <a:lstStyle/>
          <a:p>
            <a:r>
              <a:rPr lang="sk-SK" sz="2400" dirty="0"/>
              <a:t>n</a:t>
            </a:r>
            <a:r>
              <a:rPr lang="sk-SK" sz="2400" dirty="0" smtClean="0"/>
              <a:t>ajmladší účastníci v turnajoch GPX mládeže v jej histórii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622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142984"/>
            <a:ext cx="6519668" cy="1565936"/>
          </a:xfrm>
        </p:spPr>
        <p:txBody>
          <a:bodyPr>
            <a:normAutofit fontScale="62500" lnSpcReduction="20000"/>
          </a:bodyPr>
          <a:lstStyle/>
          <a:p>
            <a:r>
              <a:rPr lang="sk-SK" sz="2900" dirty="0" smtClean="0"/>
              <a:t>Skupina Východ - 48 turnajov</a:t>
            </a:r>
          </a:p>
          <a:p>
            <a:r>
              <a:rPr lang="sk-SK" sz="2900" dirty="0" smtClean="0"/>
              <a:t>Skupina Západ – 28 turnajov</a:t>
            </a:r>
          </a:p>
          <a:p>
            <a:r>
              <a:rPr lang="sk-SK" sz="2900" dirty="0" smtClean="0"/>
              <a:t>Skupina Stred – 19 turnajov</a:t>
            </a:r>
          </a:p>
          <a:p>
            <a:r>
              <a:rPr lang="sk-SK" sz="3800" b="1" dirty="0" smtClean="0">
                <a:solidFill>
                  <a:srgbClr val="FF0000"/>
                </a:solidFill>
              </a:rPr>
              <a:t>Spolu – 95 turnajov = vyrovnaný rekord!</a:t>
            </a:r>
            <a:endParaRPr lang="sk-SK" sz="3200" b="1" dirty="0" smtClean="0">
              <a:solidFill>
                <a:srgbClr val="FF0000"/>
              </a:solidFill>
            </a:endParaRPr>
          </a:p>
          <a:p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81772"/>
          </a:xfrm>
        </p:spPr>
        <p:txBody>
          <a:bodyPr>
            <a:noAutofit/>
          </a:bodyPr>
          <a:lstStyle/>
          <a:p>
            <a:r>
              <a:rPr lang="sk-SK" sz="4000" dirty="0" smtClean="0"/>
              <a:t>Turnaje</a:t>
            </a:r>
            <a:endParaRPr lang="sk-SK" sz="4000" dirty="0"/>
          </a:p>
        </p:txBody>
      </p:sp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val="2504669930"/>
              </p:ext>
            </p:extLst>
          </p:nvPr>
        </p:nvGraphicFramePr>
        <p:xfrm>
          <a:off x="1331640" y="2645624"/>
          <a:ext cx="6336704" cy="380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80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81772"/>
          </a:xfrm>
        </p:spPr>
        <p:txBody>
          <a:bodyPr>
            <a:noAutofit/>
          </a:bodyPr>
          <a:lstStyle/>
          <a:p>
            <a:r>
              <a:rPr lang="sk-SK" sz="3200" dirty="0" smtClean="0"/>
              <a:t>Turnaje – rozmiestnenie turnajov podľa krajov</a:t>
            </a:r>
            <a:endParaRPr lang="sk-SK" sz="3200" dirty="0"/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170819"/>
              </p:ext>
            </p:extLst>
          </p:nvPr>
        </p:nvGraphicFramePr>
        <p:xfrm>
          <a:off x="2843808" y="1196752"/>
          <a:ext cx="3517900" cy="214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3720"/>
                <a:gridCol w="531495"/>
                <a:gridCol w="531495"/>
                <a:gridCol w="631190"/>
              </a:tblGrid>
              <a:tr h="37401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Počet turnajov podľa krajov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kraj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2015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2016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spolu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Prešovský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15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25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40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Žilinský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7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10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17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Nitriansky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5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7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12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Košický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3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5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8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Trenčiansky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5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6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Bratislavský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3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5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Trnavský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4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5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Banskobystrický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spolu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35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60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95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val="136366858"/>
              </p:ext>
            </p:extLst>
          </p:nvPr>
        </p:nvGraphicFramePr>
        <p:xfrm>
          <a:off x="1763688" y="3501008"/>
          <a:ext cx="5600700" cy="309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sk-SK" sz="4000" dirty="0" smtClean="0"/>
              <a:t>Turnaje</a:t>
            </a:r>
            <a:endParaRPr lang="sk-SK" sz="4000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384536"/>
              </p:ext>
            </p:extLst>
          </p:nvPr>
        </p:nvGraphicFramePr>
        <p:xfrm>
          <a:off x="463640" y="908720"/>
          <a:ext cx="3456383" cy="2232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461"/>
                <a:gridCol w="1637335"/>
                <a:gridCol w="658873"/>
                <a:gridCol w="817714"/>
              </a:tblGrid>
              <a:tr h="19104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Najväčšie turnaje </a:t>
                      </a:r>
                      <a:r>
                        <a:rPr lang="sk-SK" sz="1000" b="1" dirty="0" smtClean="0">
                          <a:effectLst/>
                        </a:rPr>
                        <a:t>základnej</a:t>
                      </a:r>
                      <a:r>
                        <a:rPr lang="sk-SK" sz="1000" b="1" baseline="0" dirty="0" smtClean="0">
                          <a:effectLst/>
                        </a:rPr>
                        <a:t> </a:t>
                      </a:r>
                      <a:r>
                        <a:rPr lang="sk-SK" sz="1000" b="1" dirty="0" smtClean="0">
                          <a:effectLst/>
                        </a:rPr>
                        <a:t>časti 9.ročníka </a:t>
                      </a:r>
                      <a:r>
                        <a:rPr lang="sk-SK" sz="1000" b="1" dirty="0">
                          <a:effectLst/>
                        </a:rPr>
                        <a:t>GPX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85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por.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mesto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skupina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počet detí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</a:tr>
              <a:tr h="191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Dubnica nad Váhom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Z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145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</a:tr>
              <a:tr h="185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Žilina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S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123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</a:tr>
              <a:tr h="185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3.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Poprad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V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109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</a:tr>
              <a:tr h="185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4.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Žilina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S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100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</a:tr>
              <a:tr h="185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5.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Považská Bystrica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Z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98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</a:tr>
              <a:tr h="185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6.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Prievidza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Z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95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</a:tr>
              <a:tr h="185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7.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Spišská Nová Ves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V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93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</a:tr>
              <a:tr h="185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8.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Považská Bystrica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Z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90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</a:tr>
              <a:tr h="185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9.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Bijacovce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V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86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</a:tr>
              <a:tr h="185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10.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Čadca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S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85</a:t>
                      </a:r>
                      <a:endParaRPr lang="sk-SK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04" marR="32904" marT="0" marB="0" anchor="b"/>
                </a:tc>
              </a:tr>
            </a:tbl>
          </a:graphicData>
        </a:graphic>
      </p:graphicFrame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182804"/>
              </p:ext>
            </p:extLst>
          </p:nvPr>
        </p:nvGraphicFramePr>
        <p:xfrm>
          <a:off x="4549662" y="908720"/>
          <a:ext cx="3600400" cy="2232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658"/>
                <a:gridCol w="1653272"/>
                <a:gridCol w="705520"/>
                <a:gridCol w="874950"/>
              </a:tblGrid>
              <a:tr h="19455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Najmenšie turnaje </a:t>
                      </a:r>
                      <a:r>
                        <a:rPr lang="sk-SK" sz="1000" b="1" dirty="0" smtClean="0">
                          <a:effectLst/>
                        </a:rPr>
                        <a:t>základnej</a:t>
                      </a:r>
                      <a:r>
                        <a:rPr lang="sk-SK" sz="1000" b="1" baseline="0" dirty="0" smtClean="0">
                          <a:effectLst/>
                        </a:rPr>
                        <a:t> </a:t>
                      </a:r>
                      <a:r>
                        <a:rPr lang="sk-SK" sz="1000" b="1" dirty="0" smtClean="0">
                          <a:effectLst/>
                        </a:rPr>
                        <a:t>časti 9.ročníka </a:t>
                      </a:r>
                      <a:r>
                        <a:rPr lang="sk-SK" sz="1000" b="1" dirty="0">
                          <a:effectLst/>
                        </a:rPr>
                        <a:t>GPX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8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por.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mesto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skupina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počet detí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4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1.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Pohronský Ruskov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Z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9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2.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Levice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Z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10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3.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Martin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S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11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4.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Stropkov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V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17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5.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Sabinov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V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18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6.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Raslavice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V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20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7.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Prešov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V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22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8.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Humenné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V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23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9.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Prešov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V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24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10.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Bardejov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V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24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611560" y="3244334"/>
            <a:ext cx="316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Západ – 4, Stred – 3, Východ 3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4788024" y="3244334"/>
            <a:ext cx="312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Západ – 2, Stred – 1, Východ 7</a:t>
            </a:r>
            <a:endParaRPr lang="sk-SK" dirty="0"/>
          </a:p>
        </p:txBody>
      </p:sp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270678"/>
              </p:ext>
            </p:extLst>
          </p:nvPr>
        </p:nvGraphicFramePr>
        <p:xfrm>
          <a:off x="1979711" y="3638915"/>
          <a:ext cx="4370151" cy="2192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2554"/>
                <a:gridCol w="835626"/>
                <a:gridCol w="728358"/>
                <a:gridCol w="1023675"/>
                <a:gridCol w="789938"/>
              </a:tblGrid>
              <a:tr h="36376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Počet turnajov v jednotlivých mesiacoch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mesiac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západ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stred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východ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spolu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</a:rPr>
                        <a:t>10.15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3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5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10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</a:rPr>
                        <a:t>11.15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3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4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6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13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</a:rPr>
                        <a:t>12.15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3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7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12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</a:rPr>
                        <a:t>1.16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3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5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9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</a:rPr>
                        <a:t>2.16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3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7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12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</a:rPr>
                        <a:t>3.16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7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4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12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</a:rPr>
                        <a:t>4.16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5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9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16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1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</a:rPr>
                        <a:t>5.16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3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3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5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11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1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spolu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28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19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48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95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2" name="Zástupný symbol obsahu 2"/>
          <p:cNvSpPr txBox="1">
            <a:spLocks/>
          </p:cNvSpPr>
          <p:nvPr/>
        </p:nvSpPr>
        <p:spPr>
          <a:xfrm>
            <a:off x="288422" y="5924159"/>
            <a:ext cx="8229600" cy="819401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sk-S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Každá</a:t>
            </a:r>
            <a:r>
              <a:rPr kumimoji="0" lang="sk-SK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skupina má iný najobľúbenejší mesiac na organizovanie turnajov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sk-SK" sz="2600" baseline="0" dirty="0" smtClean="0"/>
              <a:t>Skupina západ ho mala</a:t>
            </a:r>
            <a:r>
              <a:rPr lang="sk-SK" sz="2600" dirty="0" smtClean="0"/>
              <a:t> v marci,</a:t>
            </a:r>
            <a:r>
              <a:rPr lang="sk-SK" sz="2600" baseline="0" dirty="0" smtClean="0"/>
              <a:t> v čase kedy ostatné</a:t>
            </a:r>
            <a:r>
              <a:rPr lang="sk-SK" sz="2600" dirty="0" smtClean="0"/>
              <a:t> dve skupiny mali najmenej turnajov</a:t>
            </a:r>
            <a:endParaRPr kumimoji="0" lang="sk-SK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3055</TotalTime>
  <Words>3225</Words>
  <Application>Microsoft Office PowerPoint</Application>
  <PresentationFormat>Prezentácia na obrazovke (4:3)</PresentationFormat>
  <Paragraphs>1749</Paragraphs>
  <Slides>38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38</vt:i4>
      </vt:variant>
    </vt:vector>
  </HeadingPairs>
  <TitlesOfParts>
    <vt:vector size="39" baseType="lpstr">
      <vt:lpstr>Tok</vt:lpstr>
      <vt:lpstr>9 rokov GPX mládeže  2007/08 až 2015/16 niečo zo štatistík</vt:lpstr>
      <vt:lpstr>Obsah</vt:lpstr>
      <vt:lpstr>História GPX mládeže</vt:lpstr>
      <vt:lpstr>História GPX mládeže</vt:lpstr>
      <vt:lpstr>História GPX mládeže</vt:lpstr>
      <vt:lpstr>História GPX mládeže</vt:lpstr>
      <vt:lpstr>Turnaje</vt:lpstr>
      <vt:lpstr>Turnaje – rozmiestnenie turnajov podľa krajov</vt:lpstr>
      <vt:lpstr>Turnaje</vt:lpstr>
      <vt:lpstr>Turnaje v jednotlivých krajoch</vt:lpstr>
      <vt:lpstr>Počty hráčov – jednotlivé kategórie</vt:lpstr>
      <vt:lpstr>Počty hráčov – jednotlivé kraje resp. okresy</vt:lpstr>
      <vt:lpstr>Počty hráčov – jednotlivé kraje resp. okresy</vt:lpstr>
      <vt:lpstr>Počty hráčov - počet turnajov odohraných v 2014/15 a v 2015/16</vt:lpstr>
      <vt:lpstr>Počty hráčov - najaktívnejší hráči</vt:lpstr>
      <vt:lpstr>Počty hráčov - počet turnajov odohraných v 2014/15 a v 2015/16</vt:lpstr>
      <vt:lpstr>Počty hráčov – nárast/pokles 2014/15 versus 2015/16</vt:lpstr>
      <vt:lpstr>Počty hráčov - porovnanie účasti na turnajoch</vt:lpstr>
      <vt:lpstr>Počty hráčov v okresoch za celú históriu súťaže</vt:lpstr>
      <vt:lpstr>Počty hráčov v jednotlivých kategóriách</vt:lpstr>
      <vt:lpstr>Semifinále</vt:lpstr>
      <vt:lpstr>Finále</vt:lpstr>
      <vt:lpstr>Finále</vt:lpstr>
      <vt:lpstr>Finále</vt:lpstr>
      <vt:lpstr>Finále</vt:lpstr>
      <vt:lpstr>Finále</vt:lpstr>
      <vt:lpstr>Postupové kritériá</vt:lpstr>
      <vt:lpstr>Postupové kritériá</vt:lpstr>
      <vt:lpstr>Postupové kritériá – série turnajov 2015/16</vt:lpstr>
      <vt:lpstr>Postupové kritériá – série turnajov 2015/16</vt:lpstr>
      <vt:lpstr>Postupové kritériá – série turnajov 2015/16</vt:lpstr>
      <vt:lpstr>Paralelné turnaje v rovnakom regióne</vt:lpstr>
      <vt:lpstr>Reklama</vt:lpstr>
      <vt:lpstr>Reklama</vt:lpstr>
      <vt:lpstr>Reklama</vt:lpstr>
      <vt:lpstr>Čo nás čaká...</vt:lpstr>
      <vt:lpstr>Záver</vt:lpstr>
      <vt:lpstr>Prezentácia programu PowerPoint</vt:lpstr>
    </vt:vector>
  </TitlesOfParts>
  <Company>KŠN Bratislava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9.ročník GPX mládeže 2015/16</dc:title>
  <dc:creator>Miroslav Roháček</dc:creator>
  <cp:lastModifiedBy>Rohacek Miroslav</cp:lastModifiedBy>
  <cp:revision>325</cp:revision>
  <dcterms:created xsi:type="dcterms:W3CDTF">2010-05-21T07:32:12Z</dcterms:created>
  <dcterms:modified xsi:type="dcterms:W3CDTF">2016-06-14T12:05:07Z</dcterms:modified>
</cp:coreProperties>
</file>